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335" r:id="rId3"/>
    <p:sldId id="334" r:id="rId4"/>
    <p:sldId id="336" r:id="rId5"/>
    <p:sldId id="257" r:id="rId6"/>
    <p:sldId id="287" r:id="rId7"/>
    <p:sldId id="307" r:id="rId8"/>
    <p:sldId id="258" r:id="rId9"/>
    <p:sldId id="259" r:id="rId10"/>
    <p:sldId id="260" r:id="rId11"/>
    <p:sldId id="316" r:id="rId12"/>
    <p:sldId id="261" r:id="rId13"/>
    <p:sldId id="321" r:id="rId14"/>
    <p:sldId id="262" r:id="rId15"/>
    <p:sldId id="265" r:id="rId16"/>
    <p:sldId id="322" r:id="rId17"/>
    <p:sldId id="263" r:id="rId18"/>
    <p:sldId id="264" r:id="rId19"/>
    <p:sldId id="288" r:id="rId20"/>
    <p:sldId id="306" r:id="rId21"/>
    <p:sldId id="267" r:id="rId22"/>
    <p:sldId id="269" r:id="rId23"/>
    <p:sldId id="270" r:id="rId24"/>
    <p:sldId id="289" r:id="rId25"/>
    <p:sldId id="310" r:id="rId26"/>
    <p:sldId id="324" r:id="rId27"/>
    <p:sldId id="297" r:id="rId28"/>
    <p:sldId id="338" r:id="rId29"/>
    <p:sldId id="298" r:id="rId30"/>
    <p:sldId id="339" r:id="rId31"/>
    <p:sldId id="341" r:id="rId32"/>
    <p:sldId id="277" r:id="rId33"/>
    <p:sldId id="278" r:id="rId34"/>
    <p:sldId id="279" r:id="rId35"/>
    <p:sldId id="280" r:id="rId36"/>
    <p:sldId id="281" r:id="rId37"/>
    <p:sldId id="282" r:id="rId38"/>
    <p:sldId id="340" r:id="rId39"/>
    <p:sldId id="290" r:id="rId40"/>
    <p:sldId id="305" r:id="rId41"/>
    <p:sldId id="342" r:id="rId42"/>
    <p:sldId id="343" r:id="rId43"/>
    <p:sldId id="344" r:id="rId44"/>
    <p:sldId id="285" r:id="rId45"/>
    <p:sldId id="328" r:id="rId46"/>
    <p:sldId id="329" r:id="rId47"/>
    <p:sldId id="291" r:id="rId48"/>
    <p:sldId id="359" r:id="rId49"/>
    <p:sldId id="345" r:id="rId50"/>
    <p:sldId id="292" r:id="rId51"/>
    <p:sldId id="330" r:id="rId52"/>
    <p:sldId id="360" r:id="rId53"/>
    <p:sldId id="361" r:id="rId54"/>
    <p:sldId id="362" r:id="rId55"/>
    <p:sldId id="319" r:id="rId56"/>
    <p:sldId id="331" r:id="rId57"/>
    <p:sldId id="332" r:id="rId58"/>
    <p:sldId id="320" r:id="rId59"/>
    <p:sldId id="314" r:id="rId60"/>
    <p:sldId id="352" r:id="rId61"/>
    <p:sldId id="346" r:id="rId62"/>
    <p:sldId id="347" r:id="rId63"/>
    <p:sldId id="348" r:id="rId64"/>
    <p:sldId id="349" r:id="rId65"/>
    <p:sldId id="353" r:id="rId66"/>
    <p:sldId id="354" r:id="rId67"/>
    <p:sldId id="355" r:id="rId68"/>
    <p:sldId id="356" r:id="rId69"/>
    <p:sldId id="357" r:id="rId70"/>
    <p:sldId id="358" r:id="rId71"/>
    <p:sldId id="351" r:id="rId72"/>
    <p:sldId id="325" r:id="rId73"/>
    <p:sldId id="300" r:id="rId74"/>
    <p:sldId id="350" r:id="rId75"/>
    <p:sldId id="337" r:id="rId7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46" autoAdjust="0"/>
    <p:restoredTop sz="94660"/>
  </p:normalViewPr>
  <p:slideViewPr>
    <p:cSldViewPr snapToGrid="0">
      <p:cViewPr varScale="1">
        <p:scale>
          <a:sx n="48" d="100"/>
          <a:sy n="48" d="100"/>
        </p:scale>
        <p:origin x="48" y="8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25ED2-E507-4FDD-9598-445EEA32CE73}" type="datetimeFigureOut">
              <a:rPr lang="fr-FR" smtClean="0"/>
              <a:t>20/12/2023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C0CFC-8AEA-4A99-B62F-BCAF0DDF16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31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31D9C-61DA-4926-B3C5-00D061AD3F7A}" type="datetime1">
              <a:rPr lang="fr-FR" smtClean="0"/>
              <a:t>20/12/2023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931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3E260-DB15-4177-B4D3-AC4FCED5370A}" type="datetime1">
              <a:rPr lang="fr-FR" smtClean="0"/>
              <a:t>20/12/2023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728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92534-B083-428B-B211-A49612FEFD53}" type="datetime1">
              <a:rPr lang="fr-FR" smtClean="0"/>
              <a:t>20/12/2023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325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4FF4-91BA-4789-9D62-51ED3F64FCBD}" type="datetime1">
              <a:rPr lang="fr-FR" smtClean="0"/>
              <a:t>20/12/2023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199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A9F2B-CB9C-498C-8FCB-4DB7B5374FEE}" type="datetime1">
              <a:rPr lang="fr-FR" smtClean="0"/>
              <a:t>20/12/2023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843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675B-3457-4190-89A4-1558024C40E9}" type="datetime1">
              <a:rPr lang="fr-FR" smtClean="0"/>
              <a:t>20/12/2023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40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5D71C-3B44-418B-9057-BB27903CCF37}" type="datetime1">
              <a:rPr lang="fr-FR" smtClean="0"/>
              <a:t>20/12/2023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439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A3973-EAE6-4F3C-97D6-F22105F6C907}" type="datetime1">
              <a:rPr lang="fr-FR" smtClean="0"/>
              <a:t>20/12/2023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594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D79A-72C9-4E1B-985B-041B6EEC587B}" type="datetime1">
              <a:rPr lang="fr-FR" smtClean="0"/>
              <a:t>20/12/2023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96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B32E-F2B7-4EEC-B5A6-88E23CC957E5}" type="datetime1">
              <a:rPr lang="fr-FR" smtClean="0"/>
              <a:t>20/12/2023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0643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FB2A-D2EB-4567-BC9A-3DDDE10023FA}" type="datetime1">
              <a:rPr lang="fr-FR" smtClean="0"/>
              <a:t>20/12/2023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039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DEB72-3867-4501-84B3-B87FBCADD54B}" type="datetime1">
              <a:rPr lang="fr-FR" smtClean="0"/>
              <a:t>20/12/2023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22D5D-170D-4D85-833E-DF658BD1E8D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9743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Aurelie.sarcher@g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32389" y="233130"/>
            <a:ext cx="9144000" cy="2387600"/>
          </a:xfrm>
        </p:spPr>
        <p:txBody>
          <a:bodyPr>
            <a:normAutofit/>
          </a:bodyPr>
          <a:lstStyle/>
          <a:p>
            <a:r>
              <a:rPr lang="fr-FR" dirty="0"/>
              <a:t>3D </a:t>
            </a:r>
            <a:r>
              <a:rPr lang="fr-FR" dirty="0" err="1"/>
              <a:t>ultrasound</a:t>
            </a:r>
            <a:r>
              <a:rPr lang="fr-FR" dirty="0"/>
              <a:t> tutorial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Slicer 3D and </a:t>
            </a:r>
            <a:r>
              <a:rPr lang="fr-FR" dirty="0" err="1"/>
              <a:t>PlusServer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-1" y="2807409"/>
            <a:ext cx="12192001" cy="3849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  <a:p>
            <a:r>
              <a:rPr lang="fr-FR" b="1" dirty="0"/>
              <a:t>Tutorial </a:t>
            </a:r>
            <a:r>
              <a:rPr lang="fr-FR" b="1" dirty="0" err="1"/>
              <a:t>written</a:t>
            </a:r>
            <a:r>
              <a:rPr lang="fr-FR" b="1" dirty="0"/>
              <a:t> by Aurélie SARCHER, </a:t>
            </a:r>
            <a:r>
              <a:rPr lang="fr-FR" b="1" dirty="0" err="1"/>
              <a:t>Research</a:t>
            </a:r>
            <a:r>
              <a:rPr lang="fr-FR" b="1" dirty="0"/>
              <a:t> </a:t>
            </a:r>
            <a:r>
              <a:rPr lang="fr-FR" b="1" dirty="0" err="1"/>
              <a:t>Engineer</a:t>
            </a:r>
            <a:endParaRPr lang="fr-FR" b="1" dirty="0"/>
          </a:p>
          <a:p>
            <a:r>
              <a:rPr lang="fr-FR" dirty="0">
                <a:hlinkClick r:id="rId2"/>
              </a:rPr>
              <a:t>Aurelie.sarcher@gmail.com</a:t>
            </a:r>
            <a:r>
              <a:rPr lang="fr-FR" dirty="0"/>
              <a:t> </a:t>
            </a:r>
            <a:endParaRPr lang="fr-FR" b="1" dirty="0"/>
          </a:p>
          <a:p>
            <a:r>
              <a:rPr lang="fr-FR" b="1" dirty="0" err="1"/>
              <a:t>Laboratory</a:t>
            </a:r>
            <a:r>
              <a:rPr lang="fr-FR" b="1" dirty="0"/>
              <a:t> </a:t>
            </a:r>
            <a:r>
              <a:rPr lang="fr-FR" b="1" dirty="0" err="1"/>
              <a:t>Movement</a:t>
            </a:r>
            <a:r>
              <a:rPr lang="fr-FR" b="1" dirty="0"/>
              <a:t>, Interactions, Performance UR4334, Nantes Université</a:t>
            </a:r>
          </a:p>
          <a:p>
            <a:endParaRPr lang="fr-FR" b="1" dirty="0"/>
          </a:p>
          <a:p>
            <a:r>
              <a:rPr lang="fr-FR" i="1" dirty="0"/>
              <a:t>Version </a:t>
            </a:r>
            <a:r>
              <a:rPr lang="fr-FR" i="1" dirty="0" err="1"/>
              <a:t>dated</a:t>
            </a:r>
            <a:r>
              <a:rPr lang="fr-FR" i="1" dirty="0"/>
              <a:t> 20/12/2023</a:t>
            </a:r>
          </a:p>
          <a:p>
            <a:endParaRPr lang="fr-FR" dirty="0">
              <a:hlinkClick r:id="rId2"/>
            </a:endParaRPr>
          </a:p>
          <a:p>
            <a:endParaRPr lang="fr-FR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7D1C3CE-5D0B-4A00-A2D4-DD1F3E353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Thanks to Antoine Frouin &amp; Hugo Guenanten for the huge help in establishing this tutorial</a:t>
            </a:r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E05F4-5A36-B5A3-6D8A-4DBB5B4FB3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43" y="4437137"/>
            <a:ext cx="3848348" cy="2104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17E444-E4FD-F944-597D-EAE0E70529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111" y="5010030"/>
            <a:ext cx="3732283" cy="95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20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6674" y="176462"/>
            <a:ext cx="5710989" cy="6357811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fr-FR" dirty="0"/>
              <a:t>Click on ‘</a:t>
            </a:r>
            <a:r>
              <a:rPr lang="fr-FR" dirty="0" err="1"/>
              <a:t>start</a:t>
            </a:r>
            <a:r>
              <a:rPr lang="fr-FR" dirty="0"/>
              <a:t> </a:t>
            </a:r>
            <a:r>
              <a:rPr lang="fr-FR" dirty="0" err="1"/>
              <a:t>wanding</a:t>
            </a:r>
            <a:r>
              <a:rPr lang="fr-FR" dirty="0"/>
              <a:t>’ to </a:t>
            </a:r>
            <a:r>
              <a:rPr lang="fr-FR" dirty="0" err="1"/>
              <a:t>perform</a:t>
            </a:r>
            <a:r>
              <a:rPr lang="fr-FR" dirty="0"/>
              <a:t> the </a:t>
            </a:r>
            <a:r>
              <a:rPr lang="fr-FR" dirty="0" err="1"/>
              <a:t>dynamic</a:t>
            </a:r>
            <a:r>
              <a:rPr lang="fr-FR" dirty="0"/>
              <a:t> calibration of the cameras. Once the </a:t>
            </a:r>
            <a:r>
              <a:rPr lang="fr-FR" dirty="0" err="1"/>
              <a:t>number</a:t>
            </a:r>
            <a:r>
              <a:rPr lang="fr-FR" dirty="0"/>
              <a:t> of points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reached</a:t>
            </a:r>
            <a:r>
              <a:rPr lang="fr-FR" dirty="0"/>
              <a:t>, click on ‘</a:t>
            </a:r>
            <a:r>
              <a:rPr lang="fr-FR" dirty="0" err="1"/>
              <a:t>calculate</a:t>
            </a:r>
            <a:r>
              <a:rPr lang="fr-FR" dirty="0"/>
              <a:t>’, and </a:t>
            </a:r>
            <a:r>
              <a:rPr lang="fr-FR" dirty="0" err="1"/>
              <a:t>then</a:t>
            </a:r>
            <a:r>
              <a:rPr lang="fr-FR" dirty="0"/>
              <a:t> ‘</a:t>
            </a:r>
            <a:r>
              <a:rPr lang="fr-FR" dirty="0" err="1"/>
              <a:t>apply</a:t>
            </a:r>
            <a:r>
              <a:rPr lang="fr-FR" dirty="0"/>
              <a:t>’ if the calibration </a:t>
            </a:r>
            <a:r>
              <a:rPr lang="fr-FR" dirty="0" err="1"/>
              <a:t>is</a:t>
            </a:r>
            <a:r>
              <a:rPr lang="fr-FR" dirty="0"/>
              <a:t> acceptable. Save the calibration </a:t>
            </a:r>
            <a:r>
              <a:rPr lang="fr-FR" dirty="0" err="1"/>
              <a:t>into</a:t>
            </a:r>
            <a:r>
              <a:rPr lang="fr-FR" dirty="0"/>
              <a:t> the session </a:t>
            </a:r>
            <a:r>
              <a:rPr lang="fr-FR" dirty="0" err="1"/>
              <a:t>folder</a:t>
            </a:r>
            <a:r>
              <a:rPr lang="fr-FR" dirty="0"/>
              <a:t>. </a:t>
            </a:r>
          </a:p>
          <a:p>
            <a:pPr lvl="0"/>
            <a:r>
              <a:rPr lang="fr-FR" dirty="0"/>
              <a:t>The tab ‘</a:t>
            </a:r>
            <a:r>
              <a:rPr lang="fr-FR" dirty="0" err="1"/>
              <a:t>ground</a:t>
            </a:r>
            <a:r>
              <a:rPr lang="fr-FR" dirty="0"/>
              <a:t> plane’ opens </a:t>
            </a:r>
            <a:r>
              <a:rPr lang="fr-FR" dirty="0" err="1"/>
              <a:t>automatically</a:t>
            </a:r>
            <a:r>
              <a:rPr lang="fr-FR" dirty="0"/>
              <a:t>, click on ‘set </a:t>
            </a:r>
            <a:r>
              <a:rPr lang="fr-FR" dirty="0" err="1"/>
              <a:t>ground</a:t>
            </a:r>
            <a:r>
              <a:rPr lang="fr-FR" dirty="0"/>
              <a:t> plane’ </a:t>
            </a:r>
            <a:r>
              <a:rPr lang="fr-FR" dirty="0" err="1"/>
              <a:t>after</a:t>
            </a:r>
            <a:r>
              <a:rPr lang="fr-FR" dirty="0"/>
              <a:t> putting the </a:t>
            </a:r>
            <a:r>
              <a:rPr lang="fr-FR" dirty="0" err="1"/>
              <a:t>reference</a:t>
            </a:r>
            <a:r>
              <a:rPr lang="fr-FR" dirty="0"/>
              <a:t> </a:t>
            </a:r>
            <a:r>
              <a:rPr lang="fr-FR" dirty="0" err="1"/>
              <a:t>wand</a:t>
            </a:r>
            <a:r>
              <a:rPr lang="fr-FR" dirty="0"/>
              <a:t> on the </a:t>
            </a:r>
            <a:r>
              <a:rPr lang="fr-FR" dirty="0" err="1"/>
              <a:t>ground</a:t>
            </a:r>
            <a:r>
              <a:rPr lang="fr-FR" dirty="0"/>
              <a:t> (not the calibration </a:t>
            </a:r>
            <a:r>
              <a:rPr lang="fr-FR" dirty="0" err="1"/>
              <a:t>wand</a:t>
            </a:r>
            <a:r>
              <a:rPr lang="fr-FR" dirty="0"/>
              <a:t>). </a:t>
            </a:r>
          </a:p>
          <a:p>
            <a:r>
              <a:rPr lang="fr-FR" b="1" dirty="0">
                <a:solidFill>
                  <a:srgbClr val="FF0000"/>
                </a:solidFill>
              </a:rPr>
              <a:t>Be </a:t>
            </a:r>
            <a:r>
              <a:rPr lang="fr-FR" b="1" dirty="0" err="1">
                <a:solidFill>
                  <a:srgbClr val="FF0000"/>
                </a:solidFill>
              </a:rPr>
              <a:t>aware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that</a:t>
            </a:r>
            <a:r>
              <a:rPr lang="fr-FR" b="1" dirty="0">
                <a:solidFill>
                  <a:srgbClr val="FF0000"/>
                </a:solidFill>
              </a:rPr>
              <a:t> the orientation of the </a:t>
            </a:r>
            <a:r>
              <a:rPr lang="fr-FR" b="1" dirty="0" err="1">
                <a:solidFill>
                  <a:srgbClr val="FF0000"/>
                </a:solidFill>
              </a:rPr>
              <a:t>reference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wand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will</a:t>
            </a:r>
            <a:r>
              <a:rPr lang="fr-FR" b="1" dirty="0">
                <a:solidFill>
                  <a:srgbClr val="FF0000"/>
                </a:solidFill>
              </a:rPr>
              <a:t> impact </a:t>
            </a:r>
            <a:r>
              <a:rPr lang="fr-FR" b="1" dirty="0" err="1">
                <a:solidFill>
                  <a:srgbClr val="FF0000"/>
                </a:solidFill>
              </a:rPr>
              <a:t>your</a:t>
            </a:r>
            <a:r>
              <a:rPr lang="fr-FR" b="1" dirty="0">
                <a:solidFill>
                  <a:srgbClr val="FF0000"/>
                </a:solidFill>
              </a:rPr>
              <a:t> axis for volume reconstruction. It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therefore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recommanded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that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you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align</a:t>
            </a:r>
            <a:r>
              <a:rPr lang="fr-FR" b="1" dirty="0">
                <a:solidFill>
                  <a:srgbClr val="FF0000"/>
                </a:solidFill>
              </a:rPr>
              <a:t> one of the axis of the </a:t>
            </a:r>
            <a:r>
              <a:rPr lang="fr-FR" b="1" dirty="0" err="1">
                <a:solidFill>
                  <a:srgbClr val="FF0000"/>
                </a:solidFill>
              </a:rPr>
              <a:t>reference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wand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with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your</a:t>
            </a:r>
            <a:r>
              <a:rPr lang="fr-FR" b="1" dirty="0">
                <a:solidFill>
                  <a:srgbClr val="FF0000"/>
                </a:solidFill>
              </a:rPr>
              <a:t> scanning plane </a:t>
            </a:r>
            <a:r>
              <a:rPr lang="fr-FR" b="1" dirty="0" err="1">
                <a:solidFill>
                  <a:srgbClr val="FF0000"/>
                </a:solidFill>
              </a:rPr>
              <a:t>during</a:t>
            </a:r>
            <a:r>
              <a:rPr lang="fr-FR" b="1" dirty="0">
                <a:solidFill>
                  <a:srgbClr val="FF0000"/>
                </a:solidFill>
              </a:rPr>
              <a:t> 3D </a:t>
            </a:r>
            <a:r>
              <a:rPr lang="fr-FR" b="1" dirty="0" err="1">
                <a:solidFill>
                  <a:srgbClr val="FF0000"/>
                </a:solidFill>
              </a:rPr>
              <a:t>ultrasound</a:t>
            </a:r>
            <a:r>
              <a:rPr lang="fr-FR" b="1" dirty="0">
                <a:solidFill>
                  <a:srgbClr val="FF0000"/>
                </a:solidFill>
              </a:rPr>
              <a:t>. </a:t>
            </a:r>
            <a:endParaRPr lang="fr-FR" dirty="0"/>
          </a:p>
          <a:p>
            <a:pPr lvl="0"/>
            <a:r>
              <a:rPr lang="fr-FR" dirty="0" err="1"/>
              <a:t>Then</a:t>
            </a:r>
            <a:r>
              <a:rPr lang="fr-FR" dirty="0"/>
              <a:t>, put </a:t>
            </a:r>
            <a:r>
              <a:rPr lang="fr-FR" dirty="0" err="1"/>
              <a:t>away</a:t>
            </a:r>
            <a:r>
              <a:rPr lang="fr-FR" dirty="0"/>
              <a:t> the 2 </a:t>
            </a:r>
            <a:r>
              <a:rPr lang="fr-FR" dirty="0" err="1"/>
              <a:t>wands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38" y="176463"/>
            <a:ext cx="3358519" cy="163844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79" b="83164"/>
          <a:stretch/>
        </p:blipFill>
        <p:spPr>
          <a:xfrm>
            <a:off x="6204813" y="3156285"/>
            <a:ext cx="3092467" cy="212156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2"/>
          <a:stretch/>
        </p:blipFill>
        <p:spPr>
          <a:xfrm rot="5400000">
            <a:off x="6181563" y="23250"/>
            <a:ext cx="2390274" cy="234377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43401" y="3389209"/>
            <a:ext cx="3631027" cy="2723270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6368716" y="705853"/>
            <a:ext cx="1732547" cy="1828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9598723" y="4705474"/>
            <a:ext cx="1732547" cy="1828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645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7502" y="198870"/>
            <a:ext cx="5396345" cy="318441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CASE n°1 : CALIBRATION OF THE ULTRASOUND PROBE TRACKER</a:t>
            </a:r>
            <a:br>
              <a:rPr lang="fr-FR" b="1" dirty="0"/>
            </a:br>
            <a:br>
              <a:rPr lang="fr-FR" b="1" dirty="0"/>
            </a:br>
            <a:r>
              <a:rPr lang="fr-FR" sz="1700" b="1" dirty="0">
                <a:sym typeface="Wingdings" panose="05000000000000000000" pitchFamily="2" charset="2"/>
              </a:rPr>
              <a:t> If the probe </a:t>
            </a:r>
            <a:r>
              <a:rPr lang="fr-FR" sz="1700" b="1" dirty="0" err="1">
                <a:sym typeface="Wingdings" panose="05000000000000000000" pitchFamily="2" charset="2"/>
              </a:rPr>
              <a:t>tracker</a:t>
            </a:r>
            <a:r>
              <a:rPr lang="fr-FR" sz="1700" b="1" dirty="0">
                <a:sym typeface="Wingdings" panose="05000000000000000000" pitchFamily="2" charset="2"/>
              </a:rPr>
              <a:t> has been </a:t>
            </a:r>
            <a:r>
              <a:rPr lang="fr-FR" sz="1700" b="1" dirty="0" err="1">
                <a:sym typeface="Wingdings" panose="05000000000000000000" pitchFamily="2" charset="2"/>
              </a:rPr>
              <a:t>moved</a:t>
            </a:r>
            <a:br>
              <a:rPr lang="fr-FR" sz="1700" b="1" dirty="0">
                <a:sym typeface="Wingdings" panose="05000000000000000000" pitchFamily="2" charset="2"/>
              </a:rPr>
            </a:br>
            <a:r>
              <a:rPr lang="fr-FR" sz="1700" b="1" dirty="0">
                <a:sym typeface="Wingdings" panose="05000000000000000000" pitchFamily="2" charset="2"/>
              </a:rPr>
              <a:t> If </a:t>
            </a:r>
            <a:r>
              <a:rPr lang="fr-FR" sz="1700" b="1" dirty="0" err="1">
                <a:sym typeface="Wingdings" panose="05000000000000000000" pitchFamily="2" charset="2"/>
              </a:rPr>
              <a:t>some</a:t>
            </a:r>
            <a:r>
              <a:rPr lang="fr-FR" sz="1700" b="1" dirty="0">
                <a:sym typeface="Wingdings" panose="05000000000000000000" pitchFamily="2" charset="2"/>
              </a:rPr>
              <a:t> settings of the </a:t>
            </a:r>
            <a:r>
              <a:rPr lang="fr-FR" sz="1700" b="1" dirty="0" err="1">
                <a:sym typeface="Wingdings" panose="05000000000000000000" pitchFamily="2" charset="2"/>
              </a:rPr>
              <a:t>ultrasound</a:t>
            </a:r>
            <a:r>
              <a:rPr lang="fr-FR" sz="1700" b="1" dirty="0">
                <a:sym typeface="Wingdings" panose="05000000000000000000" pitchFamily="2" charset="2"/>
              </a:rPr>
              <a:t> (</a:t>
            </a:r>
            <a:r>
              <a:rPr lang="fr-FR" sz="1700" b="1" dirty="0" err="1">
                <a:sym typeface="Wingdings" panose="05000000000000000000" pitchFamily="2" charset="2"/>
              </a:rPr>
              <a:t>like</a:t>
            </a:r>
            <a:r>
              <a:rPr lang="fr-FR" sz="1700" b="1" dirty="0">
                <a:sym typeface="Wingdings" panose="05000000000000000000" pitchFamily="2" charset="2"/>
              </a:rPr>
              <a:t> </a:t>
            </a:r>
            <a:r>
              <a:rPr lang="fr-FR" sz="1700" b="1" dirty="0" err="1">
                <a:sym typeface="Wingdings" panose="05000000000000000000" pitchFamily="2" charset="2"/>
              </a:rPr>
              <a:t>depth</a:t>
            </a:r>
            <a:r>
              <a:rPr lang="fr-FR" sz="1700" b="1" dirty="0">
                <a:sym typeface="Wingdings" panose="05000000000000000000" pitchFamily="2" charset="2"/>
              </a:rPr>
              <a:t>) have been </a:t>
            </a:r>
            <a:r>
              <a:rPr lang="fr-FR" sz="1700" b="1" dirty="0" err="1">
                <a:sym typeface="Wingdings" panose="05000000000000000000" pitchFamily="2" charset="2"/>
              </a:rPr>
              <a:t>modified</a:t>
            </a:r>
            <a:endParaRPr lang="fr-FR" sz="1700" b="1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377247" y="456564"/>
            <a:ext cx="5205153" cy="35953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CAS n°2 : DIRECT ACQUISITION WITHOUT RECALIBRATION OF THE ULTRASOUND PROBE TRACKER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5843847" y="74815"/>
            <a:ext cx="58189" cy="6783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7932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2295" y="320842"/>
            <a:ext cx="5448920" cy="6537158"/>
          </a:xfrm>
        </p:spPr>
        <p:txBody>
          <a:bodyPr>
            <a:normAutofit/>
          </a:bodyPr>
          <a:lstStyle/>
          <a:p>
            <a:pPr lvl="0"/>
            <a:r>
              <a:rPr lang="fr-FR" dirty="0"/>
              <a:t>Click on ‘</a:t>
            </a:r>
            <a:r>
              <a:rPr lang="fr-FR" dirty="0" err="1"/>
              <a:t>layout</a:t>
            </a:r>
            <a:r>
              <a:rPr lang="fr-FR" dirty="0"/>
              <a:t>’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‘capture’</a:t>
            </a:r>
          </a:p>
          <a:p>
            <a:pPr lvl="0"/>
            <a:r>
              <a:rPr lang="fr-FR" dirty="0"/>
              <a:t>Place the </a:t>
            </a:r>
            <a:r>
              <a:rPr lang="fr-FR" b="1" dirty="0" err="1"/>
              <a:t>ultrasound</a:t>
            </a:r>
            <a:r>
              <a:rPr lang="fr-FR" b="1" dirty="0"/>
              <a:t> probe and the </a:t>
            </a:r>
            <a:r>
              <a:rPr lang="fr-FR" b="1" dirty="0" err="1"/>
              <a:t>stylus</a:t>
            </a:r>
            <a:r>
              <a:rPr lang="fr-FR" b="1" dirty="0"/>
              <a:t> </a:t>
            </a:r>
            <a:r>
              <a:rPr lang="fr-FR" dirty="0"/>
              <a:t>in the volume capture.</a:t>
            </a:r>
          </a:p>
          <a:p>
            <a:pPr lvl="0"/>
            <a:r>
              <a:rPr lang="fr-FR" dirty="0"/>
              <a:t>If a </a:t>
            </a:r>
            <a:r>
              <a:rPr lang="fr-FR" dirty="0" err="1"/>
              <a:t>rigid</a:t>
            </a:r>
            <a:r>
              <a:rPr lang="fr-FR" dirty="0"/>
              <a:t> body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appears</a:t>
            </a:r>
            <a:r>
              <a:rPr lang="fr-FR" dirty="0"/>
              <a:t> in the ‘</a:t>
            </a:r>
            <a:r>
              <a:rPr lang="fr-FR" dirty="0" err="1"/>
              <a:t>asset</a:t>
            </a:r>
            <a:r>
              <a:rPr lang="fr-FR" dirty="0"/>
              <a:t>’ tab,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 </a:t>
            </a:r>
          </a:p>
          <a:p>
            <a:pPr lvl="0"/>
            <a:endParaRPr lang="fr-FR" dirty="0"/>
          </a:p>
          <a:p>
            <a:pPr lvl="0"/>
            <a:endParaRPr lang="fr-FR" dirty="0">
              <a:solidFill>
                <a:srgbClr val="FF0000"/>
              </a:solidFill>
            </a:endParaRPr>
          </a:p>
          <a:p>
            <a:pPr lvl="0"/>
            <a:endParaRPr lang="fr-FR" dirty="0">
              <a:solidFill>
                <a:srgbClr val="FF0000"/>
              </a:solidFill>
            </a:endParaRPr>
          </a:p>
          <a:p>
            <a:pPr lvl="0"/>
            <a:endParaRPr lang="fr-FR" dirty="0">
              <a:solidFill>
                <a:srgbClr val="FF0000"/>
              </a:solidFill>
            </a:endParaRPr>
          </a:p>
          <a:p>
            <a:pPr lvl="0"/>
            <a:endParaRPr lang="fr-FR" dirty="0">
              <a:solidFill>
                <a:srgbClr val="FF0000"/>
              </a:solidFill>
            </a:endParaRPr>
          </a:p>
          <a:p>
            <a:pPr lvl="0"/>
            <a:endParaRPr lang="fr-FR" dirty="0">
              <a:solidFill>
                <a:srgbClr val="FF0000"/>
              </a:solidFill>
            </a:endParaRPr>
          </a:p>
          <a:p>
            <a:pPr lvl="0"/>
            <a:endParaRPr lang="fr-FR" dirty="0">
              <a:solidFill>
                <a:srgbClr val="FF0000"/>
              </a:solidFill>
            </a:endParaRPr>
          </a:p>
          <a:p>
            <a:pPr lvl="0"/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290049" y="2892828"/>
            <a:ext cx="5349167" cy="3785125"/>
            <a:chOff x="6511032" y="82178"/>
            <a:chExt cx="5575549" cy="3945316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12" t="34534"/>
            <a:stretch/>
          </p:blipFill>
          <p:spPr>
            <a:xfrm>
              <a:off x="6511032" y="82178"/>
              <a:ext cx="5575549" cy="3945316"/>
            </a:xfrm>
            <a:prstGeom prst="rect">
              <a:avLst/>
            </a:prstGeom>
          </p:spPr>
        </p:pic>
        <p:sp>
          <p:nvSpPr>
            <p:cNvPr id="9" name="Ellipse 8"/>
            <p:cNvSpPr/>
            <p:nvPr/>
          </p:nvSpPr>
          <p:spPr>
            <a:xfrm>
              <a:off x="6914147" y="978568"/>
              <a:ext cx="460897" cy="6096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/>
            <p:cNvSpPr/>
            <p:nvPr/>
          </p:nvSpPr>
          <p:spPr>
            <a:xfrm>
              <a:off x="7375044" y="978568"/>
              <a:ext cx="460897" cy="6096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/>
            <p:cNvSpPr/>
            <p:nvPr/>
          </p:nvSpPr>
          <p:spPr>
            <a:xfrm>
              <a:off x="10405895" y="2237873"/>
              <a:ext cx="460897" cy="6096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/>
            <p:cNvSpPr/>
            <p:nvPr/>
          </p:nvSpPr>
          <p:spPr>
            <a:xfrm>
              <a:off x="10786582" y="2237873"/>
              <a:ext cx="460897" cy="6096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Connecteur droit 12"/>
          <p:cNvCxnSpPr/>
          <p:nvPr/>
        </p:nvCxnSpPr>
        <p:spPr>
          <a:xfrm>
            <a:off x="5843847" y="74815"/>
            <a:ext cx="58189" cy="6783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6058039" y="320841"/>
            <a:ext cx="5448920" cy="2571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Click on ‘</a:t>
            </a:r>
            <a:r>
              <a:rPr lang="fr-FR" dirty="0" err="1"/>
              <a:t>layout</a:t>
            </a:r>
            <a:r>
              <a:rPr lang="fr-FR" dirty="0"/>
              <a:t>’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‘capture’</a:t>
            </a:r>
          </a:p>
          <a:p>
            <a:r>
              <a:rPr lang="fr-FR" dirty="0"/>
              <a:t>Place the </a:t>
            </a:r>
            <a:r>
              <a:rPr lang="fr-FR" b="1" dirty="0" err="1"/>
              <a:t>ultrasound</a:t>
            </a:r>
            <a:r>
              <a:rPr lang="fr-FR" b="1" dirty="0"/>
              <a:t> probe </a:t>
            </a:r>
            <a:r>
              <a:rPr lang="fr-FR" dirty="0"/>
              <a:t>in the volume capture. </a:t>
            </a:r>
          </a:p>
          <a:p>
            <a:pPr lvl="0"/>
            <a:r>
              <a:rPr lang="fr-FR" dirty="0"/>
              <a:t>If a </a:t>
            </a:r>
            <a:r>
              <a:rPr lang="fr-FR" dirty="0" err="1"/>
              <a:t>rigid</a:t>
            </a:r>
            <a:r>
              <a:rPr lang="fr-FR" dirty="0"/>
              <a:t> body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appears</a:t>
            </a:r>
            <a:r>
              <a:rPr lang="fr-FR" dirty="0"/>
              <a:t> in the ‘</a:t>
            </a:r>
            <a:r>
              <a:rPr lang="fr-FR" dirty="0" err="1"/>
              <a:t>asset</a:t>
            </a:r>
            <a:r>
              <a:rPr lang="fr-FR" dirty="0"/>
              <a:t>’ tab,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019993" y="3931920"/>
            <a:ext cx="714894" cy="5818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2019993" y="2712781"/>
            <a:ext cx="357447" cy="1119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2904328" y="2094807"/>
            <a:ext cx="3153711" cy="18412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numéro de diapositive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894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12"/>
          <p:cNvCxnSpPr/>
          <p:nvPr/>
        </p:nvCxnSpPr>
        <p:spPr>
          <a:xfrm>
            <a:off x="5843847" y="74815"/>
            <a:ext cx="58189" cy="6783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311688" y="111223"/>
            <a:ext cx="5349167" cy="2490662"/>
          </a:xfrm>
        </p:spPr>
        <p:txBody>
          <a:bodyPr>
            <a:normAutofit fontScale="70000" lnSpcReduction="20000"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Load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into</a:t>
            </a:r>
            <a:r>
              <a:rPr lang="fr-FR" dirty="0">
                <a:solidFill>
                  <a:srgbClr val="FF0000"/>
                </a:solidFill>
              </a:rPr>
              <a:t> Motive </a:t>
            </a:r>
            <a:r>
              <a:rPr lang="fr-FR" b="1" dirty="0" err="1">
                <a:solidFill>
                  <a:srgbClr val="FF0000"/>
                </a:solidFill>
              </a:rPr>
              <a:t>both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rigid</a:t>
            </a:r>
            <a:r>
              <a:rPr lang="fr-FR" b="1" dirty="0">
                <a:solidFill>
                  <a:srgbClr val="FF0000"/>
                </a:solidFill>
              </a:rPr>
              <a:t> body ‘</a:t>
            </a:r>
            <a:r>
              <a:rPr lang="fr-FR" b="1" dirty="0" err="1">
                <a:solidFill>
                  <a:srgbClr val="FF0000"/>
                </a:solidFill>
              </a:rPr>
              <a:t>Probe.motive</a:t>
            </a:r>
            <a:r>
              <a:rPr lang="fr-FR" b="1" dirty="0">
                <a:solidFill>
                  <a:srgbClr val="FF0000"/>
                </a:solidFill>
              </a:rPr>
              <a:t>’ and ‘</a:t>
            </a:r>
            <a:r>
              <a:rPr lang="fr-FR" b="1" dirty="0" err="1">
                <a:solidFill>
                  <a:srgbClr val="FF0000"/>
                </a:solidFill>
              </a:rPr>
              <a:t>Stylus.motive</a:t>
            </a:r>
            <a:r>
              <a:rPr lang="fr-FR" b="1" dirty="0">
                <a:solidFill>
                  <a:srgbClr val="FF0000"/>
                </a:solidFill>
              </a:rPr>
              <a:t>’ </a:t>
            </a:r>
            <a:r>
              <a:rPr lang="fr-FR" dirty="0" err="1">
                <a:solidFill>
                  <a:srgbClr val="FF0000"/>
                </a:solidFill>
              </a:rPr>
              <a:t>located</a:t>
            </a:r>
            <a:r>
              <a:rPr lang="fr-FR" dirty="0">
                <a:solidFill>
                  <a:srgbClr val="FF0000"/>
                </a:solidFill>
              </a:rPr>
              <a:t> in the </a:t>
            </a:r>
            <a:r>
              <a:rPr lang="fr-FR" dirty="0" err="1">
                <a:solidFill>
                  <a:srgbClr val="FF0000"/>
                </a:solidFill>
              </a:rPr>
              <a:t>folder</a:t>
            </a:r>
            <a:r>
              <a:rPr lang="fr-FR" dirty="0">
                <a:solidFill>
                  <a:srgbClr val="FF0000"/>
                </a:solidFill>
              </a:rPr>
              <a:t> ‘C:/</a:t>
            </a:r>
            <a:r>
              <a:rPr lang="fr-FR" dirty="0" err="1">
                <a:solidFill>
                  <a:srgbClr val="FF0000"/>
                </a:solidFill>
              </a:rPr>
              <a:t>Users</a:t>
            </a:r>
            <a:r>
              <a:rPr lang="fr-FR" dirty="0">
                <a:solidFill>
                  <a:srgbClr val="FF0000"/>
                </a:solidFill>
              </a:rPr>
              <a:t>/Labo MIP/PlusApp-2.8.0.20191105-Win64/config’ (select </a:t>
            </a:r>
            <a:r>
              <a:rPr lang="fr-FR" dirty="0" err="1">
                <a:solidFill>
                  <a:srgbClr val="FF0000"/>
                </a:solidFill>
              </a:rPr>
              <a:t>them</a:t>
            </a:r>
            <a:r>
              <a:rPr lang="fr-FR" dirty="0">
                <a:solidFill>
                  <a:srgbClr val="FF0000"/>
                </a:solidFill>
              </a:rPr>
              <a:t> in Explorer and move </a:t>
            </a:r>
            <a:r>
              <a:rPr lang="fr-FR" dirty="0" err="1">
                <a:solidFill>
                  <a:srgbClr val="FF0000"/>
                </a:solidFill>
              </a:rPr>
              <a:t>them</a:t>
            </a:r>
            <a:r>
              <a:rPr lang="fr-FR" dirty="0">
                <a:solidFill>
                  <a:srgbClr val="FF0000"/>
                </a:solidFill>
              </a:rPr>
              <a:t> in the ‘</a:t>
            </a:r>
            <a:r>
              <a:rPr lang="fr-FR" dirty="0" err="1">
                <a:solidFill>
                  <a:srgbClr val="FF0000"/>
                </a:solidFill>
              </a:rPr>
              <a:t>Assets</a:t>
            </a:r>
            <a:r>
              <a:rPr lang="fr-FR" dirty="0">
                <a:solidFill>
                  <a:srgbClr val="FF0000"/>
                </a:solidFill>
              </a:rPr>
              <a:t>’ </a:t>
            </a:r>
            <a:r>
              <a:rPr lang="fr-FR" dirty="0" err="1">
                <a:solidFill>
                  <a:srgbClr val="FF0000"/>
                </a:solidFill>
              </a:rPr>
              <a:t>window</a:t>
            </a:r>
            <a:r>
              <a:rPr lang="fr-FR" dirty="0">
                <a:solidFill>
                  <a:srgbClr val="FF0000"/>
                </a:solidFill>
              </a:rPr>
              <a:t>)</a:t>
            </a:r>
            <a:endParaRPr lang="fr-FR" dirty="0"/>
          </a:p>
          <a:p>
            <a:r>
              <a:rPr lang="fr-FR" b="1" dirty="0"/>
              <a:t>The probe and the </a:t>
            </a:r>
            <a:r>
              <a:rPr lang="fr-FR" b="1" dirty="0" err="1"/>
              <a:t>stylus</a:t>
            </a:r>
            <a:r>
              <a:rPr lang="fr-FR" b="1" dirty="0"/>
              <a:t> </a:t>
            </a:r>
            <a:r>
              <a:rPr lang="fr-FR" dirty="0"/>
              <a:t>are </a:t>
            </a:r>
            <a:r>
              <a:rPr lang="fr-FR" dirty="0" err="1"/>
              <a:t>normally</a:t>
            </a:r>
            <a:r>
              <a:rPr lang="fr-FR" dirty="0"/>
              <a:t> </a:t>
            </a:r>
            <a:r>
              <a:rPr lang="fr-FR" dirty="0" err="1"/>
              <a:t>automatically</a:t>
            </a:r>
            <a:r>
              <a:rPr lang="fr-FR" dirty="0"/>
              <a:t> </a:t>
            </a:r>
            <a:r>
              <a:rPr lang="fr-FR" dirty="0" err="1"/>
              <a:t>recognised</a:t>
            </a:r>
            <a:r>
              <a:rPr lang="fr-FR" dirty="0"/>
              <a:t> as the </a:t>
            </a:r>
            <a:r>
              <a:rPr lang="fr-FR" dirty="0" err="1"/>
              <a:t>rigidbody</a:t>
            </a:r>
            <a:r>
              <a:rPr lang="fr-FR" dirty="0"/>
              <a:t> (move </a:t>
            </a:r>
            <a:r>
              <a:rPr lang="fr-FR" dirty="0" err="1"/>
              <a:t>them</a:t>
            </a:r>
            <a:r>
              <a:rPr lang="fr-FR" dirty="0"/>
              <a:t> and visualise the </a:t>
            </a:r>
            <a:r>
              <a:rPr lang="fr-FR" dirty="0" err="1"/>
              <a:t>result</a:t>
            </a:r>
            <a:r>
              <a:rPr lang="fr-FR" dirty="0"/>
              <a:t> in the 3D </a:t>
            </a:r>
            <a:r>
              <a:rPr lang="fr-FR" dirty="0" err="1"/>
              <a:t>window</a:t>
            </a:r>
            <a:r>
              <a:rPr lang="fr-FR" dirty="0"/>
              <a:t> of Motive).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" y="4456351"/>
            <a:ext cx="4239581" cy="2318521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9" r="86793" b="70394"/>
          <a:stretch/>
        </p:blipFill>
        <p:spPr>
          <a:xfrm>
            <a:off x="1393981" y="2484735"/>
            <a:ext cx="1900604" cy="2175300"/>
          </a:xfrm>
          <a:prstGeom prst="rect">
            <a:avLst/>
          </a:prstGeom>
        </p:spPr>
      </p:pic>
      <p:sp>
        <p:nvSpPr>
          <p:cNvPr id="20" name="Flèche droite 19"/>
          <p:cNvSpPr/>
          <p:nvPr/>
        </p:nvSpPr>
        <p:spPr>
          <a:xfrm rot="19127704">
            <a:off x="26492" y="3900126"/>
            <a:ext cx="1664368" cy="2416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contenu 2"/>
          <p:cNvSpPr txBox="1">
            <a:spLocks/>
          </p:cNvSpPr>
          <p:nvPr/>
        </p:nvSpPr>
        <p:spPr>
          <a:xfrm>
            <a:off x="6085028" y="111223"/>
            <a:ext cx="5349167" cy="2490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rgbClr val="FF0000"/>
                </a:solidFill>
              </a:rPr>
              <a:t>Load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into</a:t>
            </a:r>
            <a:r>
              <a:rPr lang="fr-FR" dirty="0">
                <a:solidFill>
                  <a:srgbClr val="FF0000"/>
                </a:solidFill>
              </a:rPr>
              <a:t> Motive </a:t>
            </a:r>
            <a:r>
              <a:rPr lang="fr-FR" b="1" dirty="0">
                <a:solidFill>
                  <a:srgbClr val="FF0000"/>
                </a:solidFill>
              </a:rPr>
              <a:t>the </a:t>
            </a:r>
            <a:r>
              <a:rPr lang="fr-FR" b="1" dirty="0" err="1">
                <a:solidFill>
                  <a:srgbClr val="FF0000"/>
                </a:solidFill>
              </a:rPr>
              <a:t>rigid</a:t>
            </a:r>
            <a:r>
              <a:rPr lang="fr-FR" b="1" dirty="0">
                <a:solidFill>
                  <a:srgbClr val="FF0000"/>
                </a:solidFill>
              </a:rPr>
              <a:t> body ‘</a:t>
            </a:r>
            <a:r>
              <a:rPr lang="fr-FR" b="1" dirty="0" err="1">
                <a:solidFill>
                  <a:srgbClr val="FF0000"/>
                </a:solidFill>
              </a:rPr>
              <a:t>Probe.motive</a:t>
            </a:r>
            <a:r>
              <a:rPr lang="fr-FR" b="1" dirty="0">
                <a:solidFill>
                  <a:srgbClr val="FF0000"/>
                </a:solidFill>
              </a:rPr>
              <a:t>’ </a:t>
            </a:r>
            <a:r>
              <a:rPr lang="fr-FR" dirty="0" err="1">
                <a:solidFill>
                  <a:srgbClr val="FF0000"/>
                </a:solidFill>
              </a:rPr>
              <a:t>located</a:t>
            </a:r>
            <a:r>
              <a:rPr lang="fr-FR" dirty="0">
                <a:solidFill>
                  <a:srgbClr val="FF0000"/>
                </a:solidFill>
              </a:rPr>
              <a:t> in the </a:t>
            </a:r>
            <a:r>
              <a:rPr lang="fr-FR" dirty="0" err="1">
                <a:solidFill>
                  <a:srgbClr val="FF0000"/>
                </a:solidFill>
              </a:rPr>
              <a:t>folder</a:t>
            </a:r>
            <a:r>
              <a:rPr lang="fr-FR" dirty="0">
                <a:solidFill>
                  <a:srgbClr val="FF0000"/>
                </a:solidFill>
              </a:rPr>
              <a:t> ‘C:/</a:t>
            </a:r>
            <a:r>
              <a:rPr lang="fr-FR" dirty="0" err="1">
                <a:solidFill>
                  <a:srgbClr val="FF0000"/>
                </a:solidFill>
              </a:rPr>
              <a:t>Users</a:t>
            </a:r>
            <a:r>
              <a:rPr lang="fr-FR" dirty="0">
                <a:solidFill>
                  <a:srgbClr val="FF0000"/>
                </a:solidFill>
              </a:rPr>
              <a:t>/Labo MIP/PlusApp-2.8.0.20191105-Win64/config’ (select </a:t>
            </a:r>
            <a:r>
              <a:rPr lang="fr-FR" dirty="0" err="1">
                <a:solidFill>
                  <a:srgbClr val="FF0000"/>
                </a:solidFill>
              </a:rPr>
              <a:t>it</a:t>
            </a:r>
            <a:r>
              <a:rPr lang="fr-FR" dirty="0">
                <a:solidFill>
                  <a:srgbClr val="FF0000"/>
                </a:solidFill>
              </a:rPr>
              <a:t> in Explorer and move </a:t>
            </a:r>
            <a:r>
              <a:rPr lang="fr-FR" dirty="0" err="1">
                <a:solidFill>
                  <a:srgbClr val="FF0000"/>
                </a:solidFill>
              </a:rPr>
              <a:t>it</a:t>
            </a:r>
            <a:r>
              <a:rPr lang="fr-FR" dirty="0">
                <a:solidFill>
                  <a:srgbClr val="FF0000"/>
                </a:solidFill>
              </a:rPr>
              <a:t> in the ‘</a:t>
            </a:r>
            <a:r>
              <a:rPr lang="fr-FR" dirty="0" err="1">
                <a:solidFill>
                  <a:srgbClr val="FF0000"/>
                </a:solidFill>
              </a:rPr>
              <a:t>Assets</a:t>
            </a:r>
            <a:r>
              <a:rPr lang="fr-FR" dirty="0">
                <a:solidFill>
                  <a:srgbClr val="FF0000"/>
                </a:solidFill>
              </a:rPr>
              <a:t>’ </a:t>
            </a:r>
            <a:r>
              <a:rPr lang="fr-FR" dirty="0" err="1">
                <a:solidFill>
                  <a:srgbClr val="FF0000"/>
                </a:solidFill>
              </a:rPr>
              <a:t>window</a:t>
            </a:r>
            <a:r>
              <a:rPr lang="fr-FR" dirty="0">
                <a:solidFill>
                  <a:srgbClr val="FF0000"/>
                </a:solidFill>
              </a:rPr>
              <a:t>)</a:t>
            </a:r>
            <a:endParaRPr lang="fr-FR" dirty="0"/>
          </a:p>
          <a:p>
            <a:r>
              <a:rPr lang="fr-FR" b="1" dirty="0"/>
              <a:t>The probe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normally</a:t>
            </a:r>
            <a:r>
              <a:rPr lang="fr-FR" dirty="0"/>
              <a:t> </a:t>
            </a:r>
            <a:r>
              <a:rPr lang="fr-FR" dirty="0" err="1"/>
              <a:t>automatically</a:t>
            </a:r>
            <a:r>
              <a:rPr lang="fr-FR" dirty="0"/>
              <a:t> </a:t>
            </a:r>
            <a:r>
              <a:rPr lang="fr-FR" dirty="0" err="1"/>
              <a:t>recognised</a:t>
            </a:r>
            <a:r>
              <a:rPr lang="fr-FR" dirty="0"/>
              <a:t> as the </a:t>
            </a:r>
            <a:r>
              <a:rPr lang="fr-FR" dirty="0" err="1"/>
              <a:t>rigidbody</a:t>
            </a:r>
            <a:r>
              <a:rPr lang="fr-FR" dirty="0"/>
              <a:t> (move </a:t>
            </a:r>
            <a:r>
              <a:rPr lang="fr-FR" dirty="0" err="1"/>
              <a:t>it</a:t>
            </a:r>
            <a:r>
              <a:rPr lang="fr-FR" dirty="0"/>
              <a:t> and visualise the </a:t>
            </a:r>
            <a:r>
              <a:rPr lang="fr-FR" dirty="0" err="1"/>
              <a:t>result</a:t>
            </a:r>
            <a:r>
              <a:rPr lang="fr-FR" dirty="0"/>
              <a:t> in the 3D </a:t>
            </a:r>
            <a:r>
              <a:rPr lang="fr-FR" dirty="0" err="1"/>
              <a:t>window</a:t>
            </a:r>
            <a:r>
              <a:rPr lang="fr-FR" dirty="0"/>
              <a:t> of Motive).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718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304800"/>
            <a:ext cx="6284495" cy="5872163"/>
          </a:xfrm>
        </p:spPr>
        <p:txBody>
          <a:bodyPr/>
          <a:lstStyle/>
          <a:p>
            <a:pPr lvl="0"/>
            <a:r>
              <a:rPr lang="fr-FR" dirty="0"/>
              <a:t>Click on ‘file’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‘export profile file as’ and </a:t>
            </a:r>
            <a:r>
              <a:rPr lang="fr-FR" dirty="0" err="1"/>
              <a:t>save</a:t>
            </a:r>
            <a:r>
              <a:rPr lang="fr-FR" dirty="0"/>
              <a:t> the file in ‘C:/</a:t>
            </a:r>
            <a:r>
              <a:rPr lang="fr-FR" dirty="0" err="1"/>
              <a:t>Users</a:t>
            </a:r>
            <a:r>
              <a:rPr lang="fr-FR" dirty="0"/>
              <a:t>/Labo MIP/PlusApp-2.8.0.20191105-Win64/config’ by </a:t>
            </a:r>
            <a:r>
              <a:rPr lang="fr-FR" dirty="0" err="1"/>
              <a:t>renaming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‘</a:t>
            </a:r>
            <a:r>
              <a:rPr lang="fr-FR" dirty="0" err="1"/>
              <a:t>motiveprofilefile</a:t>
            </a:r>
            <a:r>
              <a:rPr lang="fr-FR" dirty="0"/>
              <a:t>’. </a:t>
            </a:r>
          </a:p>
          <a:p>
            <a:pPr lvl="0"/>
            <a:r>
              <a:rPr lang="en-US" dirty="0"/>
              <a:t>Click on « View »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en-US" dirty="0"/>
              <a:t> « Data Streaming Pane », then verify that « Broadcast Frame Data » </a:t>
            </a:r>
            <a:r>
              <a:rPr lang="fr-FR" dirty="0" err="1"/>
              <a:t>is</a:t>
            </a:r>
            <a:r>
              <a:rPr lang="fr-FR" dirty="0"/>
              <a:t> set to </a:t>
            </a:r>
            <a:r>
              <a:rPr lang="en-US" dirty="0"/>
              <a:t>‘ON’.</a:t>
            </a:r>
            <a:endParaRPr lang="fr-FR" dirty="0"/>
          </a:p>
          <a:p>
            <a:pPr lvl="0"/>
            <a:r>
              <a:rPr lang="en-US" b="1" dirty="0"/>
              <a:t>DO NOT QUIT MOTIVE.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09" y="3240881"/>
            <a:ext cx="4174154" cy="228274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654"/>
          <a:stretch/>
        </p:blipFill>
        <p:spPr>
          <a:xfrm>
            <a:off x="10266948" y="87446"/>
            <a:ext cx="1652337" cy="67705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774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Windows explorer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5225716" cy="4351338"/>
          </a:xfrm>
        </p:spPr>
        <p:txBody>
          <a:bodyPr/>
          <a:lstStyle/>
          <a:p>
            <a:r>
              <a:rPr lang="fr-FR" dirty="0" err="1"/>
              <a:t>Rename</a:t>
            </a:r>
            <a:r>
              <a:rPr lang="fr-FR" dirty="0"/>
              <a:t> the </a:t>
            </a:r>
            <a:r>
              <a:rPr lang="fr-FR" dirty="0" err="1"/>
              <a:t>newly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file  « </a:t>
            </a:r>
            <a:r>
              <a:rPr lang="fr-FR" dirty="0" err="1"/>
              <a:t>motiveprofilefile.motive</a:t>
            </a:r>
            <a:r>
              <a:rPr lang="fr-FR" dirty="0"/>
              <a:t> » as « motiveprofilefile.xml »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93015" y="1563603"/>
            <a:ext cx="5610727" cy="4208045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308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10299032" cy="2387600"/>
          </a:xfrm>
        </p:spPr>
        <p:txBody>
          <a:bodyPr/>
          <a:lstStyle/>
          <a:p>
            <a:r>
              <a:rPr lang="fr-FR" b="1" dirty="0"/>
              <a:t>2. ULTRASOUND VIDEO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6141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SuperShearing</a:t>
            </a:r>
            <a:r>
              <a:rPr lang="fr-FR" dirty="0"/>
              <a:t> Imaging </a:t>
            </a:r>
            <a:r>
              <a:rPr lang="fr-FR" dirty="0" err="1"/>
              <a:t>ultrasound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Start the </a:t>
            </a:r>
            <a:r>
              <a:rPr lang="fr-FR" dirty="0" err="1"/>
              <a:t>ultrasound</a:t>
            </a:r>
            <a:endParaRPr lang="fr-FR" dirty="0"/>
          </a:p>
          <a:p>
            <a:pPr lvl="0"/>
            <a:r>
              <a:rPr lang="fr-FR" dirty="0"/>
              <a:t>Old versions of </a:t>
            </a:r>
            <a:r>
              <a:rPr lang="fr-FR" dirty="0" err="1"/>
              <a:t>SuperSonic</a:t>
            </a:r>
            <a:r>
              <a:rPr lang="fr-FR" dirty="0"/>
              <a:t> </a:t>
            </a:r>
            <a:r>
              <a:rPr lang="fr-FR" dirty="0" err="1"/>
              <a:t>ultrasound</a:t>
            </a:r>
            <a:r>
              <a:rPr lang="fr-FR" dirty="0"/>
              <a:t> : For </a:t>
            </a:r>
            <a:r>
              <a:rPr lang="fr-FR" dirty="0" err="1"/>
              <a:t>our</a:t>
            </a:r>
            <a:r>
              <a:rPr lang="fr-FR" dirty="0"/>
              <a:t> setup, </a:t>
            </a:r>
            <a:r>
              <a:rPr lang="fr-FR" dirty="0" err="1"/>
              <a:t>we</a:t>
            </a:r>
            <a:r>
              <a:rPr lang="fr-FR" dirty="0"/>
              <a:t> use a </a:t>
            </a:r>
            <a:r>
              <a:rPr lang="fr-FR" dirty="0" err="1"/>
              <a:t>video</a:t>
            </a:r>
            <a:r>
              <a:rPr lang="fr-FR" dirty="0"/>
              <a:t> splitter in </a:t>
            </a:r>
            <a:r>
              <a:rPr lang="fr-FR" dirty="0" err="1"/>
              <a:t>order</a:t>
            </a:r>
            <a:r>
              <a:rPr lang="fr-FR" dirty="0"/>
              <a:t> to have the </a:t>
            </a:r>
            <a:r>
              <a:rPr lang="fr-FR" dirty="0" err="1"/>
              <a:t>video</a:t>
            </a:r>
            <a:r>
              <a:rPr lang="fr-FR" dirty="0"/>
              <a:t> signal </a:t>
            </a:r>
            <a:r>
              <a:rPr lang="fr-FR" dirty="0" err="1"/>
              <a:t>both</a:t>
            </a:r>
            <a:r>
              <a:rPr lang="fr-FR" dirty="0"/>
              <a:t> on the computer,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video</a:t>
            </a:r>
            <a:r>
              <a:rPr lang="fr-FR" dirty="0"/>
              <a:t> acquisition box (HDMI </a:t>
            </a:r>
            <a:r>
              <a:rPr lang="fr-FR" dirty="0">
                <a:sym typeface="Wingdings" panose="05000000000000000000" pitchFamily="2" charset="2"/>
              </a:rPr>
              <a:t> USB)</a:t>
            </a:r>
            <a:r>
              <a:rPr lang="fr-FR" dirty="0"/>
              <a:t>, and on the screen of the </a:t>
            </a:r>
            <a:r>
              <a:rPr lang="fr-FR" dirty="0" err="1"/>
              <a:t>ultrasound</a:t>
            </a:r>
            <a:r>
              <a:rPr lang="fr-FR" dirty="0"/>
              <a:t>.</a:t>
            </a:r>
          </a:p>
          <a:p>
            <a:pPr lvl="0"/>
            <a:r>
              <a:rPr lang="fr-FR" dirty="0"/>
              <a:t>For </a:t>
            </a:r>
            <a:r>
              <a:rPr lang="fr-FR" dirty="0" err="1"/>
              <a:t>ultrasound</a:t>
            </a:r>
            <a:r>
              <a:rPr lang="fr-FR" dirty="0"/>
              <a:t> MACH30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SuperSonic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have to plug the </a:t>
            </a:r>
            <a:r>
              <a:rPr lang="fr-FR" dirty="0" err="1"/>
              <a:t>DisplayPort</a:t>
            </a:r>
            <a:r>
              <a:rPr lang="fr-FR" dirty="0"/>
              <a:t> – HDMI adapter at the </a:t>
            </a:r>
            <a:r>
              <a:rPr lang="fr-FR" dirty="0" err="1"/>
              <a:t>rear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output of the </a:t>
            </a:r>
            <a:r>
              <a:rPr lang="fr-FR" dirty="0" err="1"/>
              <a:t>ultrasound</a:t>
            </a:r>
            <a:r>
              <a:rPr lang="fr-FR" dirty="0"/>
              <a:t>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acquisition box.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352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OBS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5033211" cy="4351338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fr-FR" dirty="0"/>
              <a:t>Start OBS</a:t>
            </a:r>
          </a:p>
          <a:p>
            <a:pPr lvl="0"/>
            <a:r>
              <a:rPr lang="fr-FR" dirty="0" err="1"/>
              <a:t>Verify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video</a:t>
            </a:r>
            <a:r>
              <a:rPr lang="fr-FR" dirty="0"/>
              <a:t> signal </a:t>
            </a:r>
            <a:r>
              <a:rPr lang="fr-FR" dirty="0" err="1"/>
              <a:t>is</a:t>
            </a:r>
            <a:r>
              <a:rPr lang="fr-FR" dirty="0"/>
              <a:t> OK (all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 set up in the config file)</a:t>
            </a:r>
          </a:p>
          <a:p>
            <a:pPr lvl="0"/>
            <a:r>
              <a:rPr lang="fr-FR" dirty="0"/>
              <a:t>Set the </a:t>
            </a:r>
            <a:r>
              <a:rPr lang="fr-FR" dirty="0" err="1"/>
              <a:t>parameters</a:t>
            </a:r>
            <a:r>
              <a:rPr lang="fr-FR" dirty="0"/>
              <a:t> of the </a:t>
            </a:r>
            <a:r>
              <a:rPr lang="fr-FR" dirty="0" err="1"/>
              <a:t>ultrasound</a:t>
            </a:r>
            <a:r>
              <a:rPr lang="fr-FR" dirty="0"/>
              <a:t> and of the probe and </a:t>
            </a:r>
            <a:r>
              <a:rPr lang="fr-FR" dirty="0" err="1"/>
              <a:t>verify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ultrasound</a:t>
            </a:r>
            <a:r>
              <a:rPr lang="fr-FR" dirty="0"/>
              <a:t> image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included</a:t>
            </a:r>
            <a:r>
              <a:rPr lang="fr-FR" dirty="0"/>
              <a:t> in the </a:t>
            </a:r>
            <a:r>
              <a:rPr lang="fr-FR" dirty="0" err="1"/>
              <a:t>limits</a:t>
            </a:r>
            <a:r>
              <a:rPr lang="fr-FR" dirty="0"/>
              <a:t> in </a:t>
            </a:r>
            <a:r>
              <a:rPr lang="fr-FR" dirty="0" err="1"/>
              <a:t>red</a:t>
            </a:r>
            <a:r>
              <a:rPr lang="fr-FR" dirty="0"/>
              <a:t> (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ultrasound</a:t>
            </a:r>
            <a:r>
              <a:rPr lang="fr-FR" dirty="0"/>
              <a:t> must not </a:t>
            </a:r>
            <a:r>
              <a:rPr lang="fr-FR" dirty="0" err="1"/>
              <a:t>be</a:t>
            </a:r>
            <a:r>
              <a:rPr lang="fr-FR" dirty="0"/>
              <a:t> in the </a:t>
            </a:r>
            <a:r>
              <a:rPr lang="fr-FR" dirty="0" err="1"/>
              <a:t>limits</a:t>
            </a:r>
            <a:r>
              <a:rPr lang="fr-FR" dirty="0"/>
              <a:t>). </a:t>
            </a:r>
          </a:p>
          <a:p>
            <a:pPr lvl="0"/>
            <a:r>
              <a:rPr lang="fr-FR" b="1" dirty="0"/>
              <a:t>QUIT OBS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1" y="1825625"/>
            <a:ext cx="6059332" cy="33136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54779" y="2213811"/>
            <a:ext cx="2422358" cy="23742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1401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1823032" cy="2387600"/>
          </a:xfrm>
        </p:spPr>
        <p:txBody>
          <a:bodyPr/>
          <a:lstStyle/>
          <a:p>
            <a:r>
              <a:rPr lang="fr-FR" b="1" dirty="0"/>
              <a:t>3. TEMPORAL CALIBRATION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930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10299032" cy="2387600"/>
          </a:xfrm>
        </p:spPr>
        <p:txBody>
          <a:bodyPr/>
          <a:lstStyle/>
          <a:p>
            <a:r>
              <a:rPr lang="fr-FR" b="1" dirty="0"/>
              <a:t>0 INSTALLATION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588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20</a:t>
            </a:fld>
            <a:endParaRPr lang="fr-F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86554D-C8C1-4B2A-8EB4-2A9CD4578FD7}"/>
              </a:ext>
            </a:extLst>
          </p:cNvPr>
          <p:cNvSpPr txBox="1">
            <a:spLocks/>
          </p:cNvSpPr>
          <p:nvPr/>
        </p:nvSpPr>
        <p:spPr>
          <a:xfrm>
            <a:off x="453044" y="325321"/>
            <a:ext cx="11351030" cy="603102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000" b="1" dirty="0" err="1"/>
              <a:t>What</a:t>
            </a:r>
            <a:r>
              <a:rPr lang="fr-FR" sz="4000" b="1" dirty="0"/>
              <a:t> </a:t>
            </a:r>
            <a:r>
              <a:rPr lang="fr-FR" sz="4000" b="1" dirty="0" err="1"/>
              <a:t>is</a:t>
            </a:r>
            <a:r>
              <a:rPr lang="fr-FR" sz="4000" b="1" dirty="0"/>
              <a:t> </a:t>
            </a:r>
            <a:r>
              <a:rPr lang="fr-FR" sz="4000" b="1" dirty="0" err="1"/>
              <a:t>its</a:t>
            </a:r>
            <a:r>
              <a:rPr lang="fr-FR" sz="4000" b="1" dirty="0"/>
              <a:t> use ?</a:t>
            </a:r>
          </a:p>
          <a:p>
            <a:pPr marL="0" indent="0">
              <a:buNone/>
            </a:pPr>
            <a:endParaRPr lang="fr-FR" sz="4000" dirty="0"/>
          </a:p>
          <a:p>
            <a:r>
              <a:rPr lang="fr-FR" sz="2900" dirty="0"/>
              <a:t>To </a:t>
            </a:r>
            <a:r>
              <a:rPr lang="fr-FR" sz="2900" dirty="0" err="1"/>
              <a:t>calculate</a:t>
            </a:r>
            <a:r>
              <a:rPr lang="fr-FR" sz="2900" dirty="0"/>
              <a:t> the temporal offset </a:t>
            </a:r>
            <a:r>
              <a:rPr lang="fr-FR" sz="2900" dirty="0" err="1"/>
              <a:t>between</a:t>
            </a:r>
            <a:r>
              <a:rPr lang="fr-FR" sz="2900" dirty="0"/>
              <a:t> the </a:t>
            </a:r>
            <a:r>
              <a:rPr lang="fr-FR" sz="2900" dirty="0" err="1"/>
              <a:t>tracking</a:t>
            </a:r>
            <a:r>
              <a:rPr lang="fr-FR" sz="2900" dirty="0"/>
              <a:t> </a:t>
            </a:r>
            <a:r>
              <a:rPr lang="fr-FR" sz="2900" dirty="0" err="1"/>
              <a:t>from</a:t>
            </a:r>
            <a:r>
              <a:rPr lang="fr-FR" sz="2900" dirty="0"/>
              <a:t> </a:t>
            </a:r>
            <a:r>
              <a:rPr lang="fr-FR" sz="2900" dirty="0" err="1"/>
              <a:t>Optitrack</a:t>
            </a:r>
            <a:r>
              <a:rPr lang="fr-FR" sz="2900" dirty="0"/>
              <a:t> and the </a:t>
            </a:r>
            <a:r>
              <a:rPr lang="fr-FR" sz="2900" dirty="0" err="1"/>
              <a:t>video</a:t>
            </a:r>
            <a:r>
              <a:rPr lang="fr-FR" sz="2900" dirty="0"/>
              <a:t> </a:t>
            </a:r>
            <a:r>
              <a:rPr lang="fr-FR" sz="2900" dirty="0" err="1"/>
              <a:t>stream</a:t>
            </a:r>
            <a:r>
              <a:rPr lang="fr-FR" sz="2900" dirty="0"/>
              <a:t> </a:t>
            </a:r>
            <a:r>
              <a:rPr lang="fr-FR" sz="2900" dirty="0" err="1"/>
              <a:t>from</a:t>
            </a:r>
            <a:r>
              <a:rPr lang="fr-FR" sz="2900" dirty="0"/>
              <a:t> the </a:t>
            </a:r>
            <a:r>
              <a:rPr lang="fr-FR" sz="2900" dirty="0" err="1"/>
              <a:t>ultrasound</a:t>
            </a:r>
            <a:r>
              <a:rPr lang="fr-FR" sz="2900" dirty="0"/>
              <a:t>. </a:t>
            </a:r>
          </a:p>
          <a:p>
            <a:endParaRPr lang="fr-FR" sz="4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4000" b="1" dirty="0" err="1"/>
              <a:t>When</a:t>
            </a:r>
            <a:r>
              <a:rPr lang="fr-FR" sz="4000" b="1" dirty="0"/>
              <a:t> to do </a:t>
            </a:r>
            <a:r>
              <a:rPr lang="fr-FR" sz="4000" b="1" dirty="0" err="1"/>
              <a:t>it</a:t>
            </a:r>
            <a:r>
              <a:rPr lang="fr-FR" sz="4000" b="1" dirty="0"/>
              <a:t>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r>
              <a:rPr lang="fr-FR" dirty="0"/>
              <a:t>If </a:t>
            </a:r>
            <a:r>
              <a:rPr lang="fr-FR" dirty="0" err="1"/>
              <a:t>different</a:t>
            </a:r>
            <a:r>
              <a:rPr lang="fr-FR" dirty="0"/>
              <a:t> motion capture system</a:t>
            </a:r>
          </a:p>
          <a:p>
            <a:r>
              <a:rPr lang="fr-FR" dirty="0"/>
              <a:t>If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stream</a:t>
            </a:r>
            <a:r>
              <a:rPr lang="fr-FR" dirty="0"/>
              <a:t> </a:t>
            </a:r>
            <a:r>
              <a:rPr lang="fr-FR" dirty="0" err="1"/>
              <a:t>device</a:t>
            </a:r>
            <a:endParaRPr lang="fr-FR" dirty="0"/>
          </a:p>
          <a:p>
            <a:r>
              <a:rPr lang="fr-FR" dirty="0"/>
              <a:t>If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ultrasound</a:t>
            </a:r>
            <a:endParaRPr lang="fr-FR" dirty="0"/>
          </a:p>
          <a:p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4000" b="1" dirty="0"/>
              <a:t>I </a:t>
            </a:r>
            <a:r>
              <a:rPr lang="fr-FR" sz="4000" b="1" dirty="0" err="1"/>
              <a:t>don’t</a:t>
            </a:r>
            <a:r>
              <a:rPr lang="fr-FR" sz="4000" b="1" dirty="0"/>
              <a:t> </a:t>
            </a:r>
            <a:r>
              <a:rPr lang="fr-FR" sz="4000" b="1" dirty="0" err="1"/>
              <a:t>need</a:t>
            </a:r>
            <a:r>
              <a:rPr lang="fr-FR" sz="4000" b="1" dirty="0"/>
              <a:t> to </a:t>
            </a:r>
            <a:r>
              <a:rPr lang="fr-FR" sz="4000" b="1" dirty="0" err="1"/>
              <a:t>perform</a:t>
            </a:r>
            <a:r>
              <a:rPr lang="fr-FR" sz="4000" b="1" dirty="0"/>
              <a:t> the temporal calibration ?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r>
              <a:rPr lang="fr-FR" b="1" dirty="0">
                <a:solidFill>
                  <a:srgbClr val="00B050"/>
                </a:solidFill>
              </a:rPr>
              <a:t>Go to Slide 24</a:t>
            </a:r>
          </a:p>
        </p:txBody>
      </p:sp>
    </p:spTree>
    <p:extLst>
      <p:ext uri="{BB962C8B-B14F-4D97-AF65-F5344CB8AC3E}">
        <p14:creationId xmlns:p14="http://schemas.microsoft.com/office/powerpoint/2010/main" val="948931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FCAL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1421" y="1690688"/>
            <a:ext cx="5225716" cy="4351338"/>
          </a:xfrm>
        </p:spPr>
        <p:txBody>
          <a:bodyPr/>
          <a:lstStyle/>
          <a:p>
            <a:pPr lvl="0"/>
            <a:r>
              <a:rPr lang="fr-FR" dirty="0"/>
              <a:t>Start FCAL</a:t>
            </a:r>
          </a:p>
          <a:p>
            <a:pPr lvl="0"/>
            <a:r>
              <a:rPr lang="fr-FR" dirty="0"/>
              <a:t>Select the config file </a:t>
            </a:r>
          </a:p>
          <a:p>
            <a:pPr marL="0" lvl="0" indent="0">
              <a:buNone/>
            </a:pPr>
            <a:r>
              <a:rPr lang="fr-FR" dirty="0"/>
              <a:t>‘</a:t>
            </a:r>
            <a:r>
              <a:rPr lang="fr-FR" dirty="0" err="1"/>
              <a:t>PlusServer</a:t>
            </a:r>
            <a:r>
              <a:rPr lang="fr-FR" dirty="0"/>
              <a:t> : </a:t>
            </a:r>
            <a:r>
              <a:rPr lang="fr-FR" dirty="0" err="1"/>
              <a:t>LaboMIP</a:t>
            </a:r>
            <a:r>
              <a:rPr lang="fr-FR" dirty="0"/>
              <a:t> </a:t>
            </a:r>
            <a:r>
              <a:rPr lang="fr-FR" b="1" dirty="0"/>
              <a:t>CALIBRATION</a:t>
            </a:r>
            <a:r>
              <a:rPr lang="fr-FR" dirty="0"/>
              <a:t>’. </a:t>
            </a:r>
          </a:p>
          <a:p>
            <a:pPr lvl="0"/>
            <a:r>
              <a:rPr lang="fr-FR" dirty="0"/>
              <a:t>Click on ‘</a:t>
            </a:r>
            <a:r>
              <a:rPr lang="fr-FR" dirty="0" err="1"/>
              <a:t>connect</a:t>
            </a:r>
            <a:r>
              <a:rPr lang="fr-FR" dirty="0"/>
              <a:t>’</a:t>
            </a:r>
          </a:p>
          <a:p>
            <a:pPr lvl="0"/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signals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‘OK’ : </a:t>
            </a:r>
            <a:r>
              <a:rPr lang="fr-FR" dirty="0" err="1"/>
              <a:t>ProbeToTracker</a:t>
            </a:r>
            <a:r>
              <a:rPr lang="fr-FR" dirty="0"/>
              <a:t>, </a:t>
            </a:r>
            <a:r>
              <a:rPr lang="fr-FR" dirty="0" err="1"/>
              <a:t>StylusToTracker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924" y="80338"/>
            <a:ext cx="4455494" cy="24365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101605-B366-40BF-A726-A45CB47FB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056" y="2285605"/>
            <a:ext cx="4095944" cy="4572395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21</a:t>
            </a:fld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BDEAEB-FB11-941B-5390-74975D5B4F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66"/>
          <a:stretch/>
        </p:blipFill>
        <p:spPr>
          <a:xfrm>
            <a:off x="5243657" y="0"/>
            <a:ext cx="2131616" cy="408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33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2769" y="336884"/>
            <a:ext cx="5193632" cy="6421725"/>
          </a:xfrm>
        </p:spPr>
        <p:txBody>
          <a:bodyPr>
            <a:normAutofit lnSpcReduction="10000"/>
          </a:bodyPr>
          <a:lstStyle/>
          <a:p>
            <a:pPr lvl="0"/>
            <a:r>
              <a:rPr lang="fr-FR" dirty="0"/>
              <a:t>Go to the tab ‘temporal calibration’</a:t>
            </a:r>
          </a:p>
          <a:p>
            <a:pPr lvl="0"/>
            <a:r>
              <a:rPr lang="fr-FR" dirty="0" err="1"/>
              <a:t>Bring</a:t>
            </a:r>
            <a:r>
              <a:rPr lang="fr-FR" dirty="0"/>
              <a:t> the basin of water in the center of the camera volume. </a:t>
            </a:r>
            <a:r>
              <a:rPr lang="fr-FR" dirty="0" err="1"/>
              <a:t>Wait</a:t>
            </a:r>
            <a:r>
              <a:rPr lang="fr-FR" dirty="0"/>
              <a:t> for the water to </a:t>
            </a:r>
            <a:r>
              <a:rPr lang="fr-FR" dirty="0" err="1"/>
              <a:t>stabilize</a:t>
            </a:r>
            <a:r>
              <a:rPr lang="fr-FR" dirty="0"/>
              <a:t> in the basin. </a:t>
            </a:r>
          </a:p>
          <a:p>
            <a:pPr lvl="0"/>
            <a:r>
              <a:rPr lang="fr-FR" dirty="0"/>
              <a:t>Click on ‘</a:t>
            </a:r>
            <a:r>
              <a:rPr lang="fr-FR" dirty="0" err="1"/>
              <a:t>start</a:t>
            </a:r>
            <a:r>
              <a:rPr lang="fr-FR" dirty="0"/>
              <a:t>’. </a:t>
            </a:r>
          </a:p>
          <a:p>
            <a:pPr lvl="0"/>
            <a:r>
              <a:rPr lang="fr-FR" dirty="0" err="1"/>
              <a:t>Rapidly</a:t>
            </a:r>
            <a:r>
              <a:rPr lang="fr-FR" dirty="0"/>
              <a:t> and </a:t>
            </a:r>
            <a:r>
              <a:rPr lang="fr-FR" dirty="0" err="1"/>
              <a:t>before</a:t>
            </a:r>
            <a:r>
              <a:rPr lang="fr-FR" dirty="0"/>
              <a:t> the calibration </a:t>
            </a:r>
            <a:r>
              <a:rPr lang="fr-FR" dirty="0" err="1"/>
              <a:t>starts</a:t>
            </a:r>
            <a:r>
              <a:rPr lang="fr-FR" dirty="0"/>
              <a:t>, do a </a:t>
            </a:r>
            <a:r>
              <a:rPr lang="fr-FR" dirty="0" err="1"/>
              <a:t>periodic</a:t>
            </a:r>
            <a:r>
              <a:rPr lang="fr-FR" dirty="0"/>
              <a:t> </a:t>
            </a:r>
            <a:r>
              <a:rPr lang="fr-FR" dirty="0" err="1"/>
              <a:t>movement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top to </a:t>
            </a:r>
            <a:r>
              <a:rPr lang="fr-FR" dirty="0" err="1"/>
              <a:t>bottom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ultrasound</a:t>
            </a:r>
            <a:r>
              <a:rPr lang="fr-FR" dirty="0"/>
              <a:t> probe </a:t>
            </a:r>
            <a:r>
              <a:rPr lang="fr-FR" dirty="0" err="1"/>
              <a:t>kept</a:t>
            </a:r>
            <a:r>
              <a:rPr lang="fr-FR" dirty="0"/>
              <a:t> vertical in the water. </a:t>
            </a:r>
          </a:p>
          <a:p>
            <a:r>
              <a:rPr lang="fr-FR" dirty="0"/>
              <a:t>Click on ‘show plots’ to check the </a:t>
            </a:r>
            <a:r>
              <a:rPr lang="fr-FR" dirty="0" err="1"/>
              <a:t>quality</a:t>
            </a:r>
            <a:r>
              <a:rPr lang="fr-FR" dirty="0"/>
              <a:t> of the calibration : the initial offset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signals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cancelled</a:t>
            </a:r>
            <a:r>
              <a:rPr lang="fr-FR" dirty="0"/>
              <a:t>. 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9304125" y="5399700"/>
            <a:ext cx="3040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VIDEO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22</a:t>
            </a:fld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5481FC-25AE-AA3D-A553-88C29CF09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34" y="4041838"/>
            <a:ext cx="3444401" cy="2716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63E6EF-C93F-8DD3-DC7E-518B19C58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0"/>
            <a:ext cx="6705599" cy="366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17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6937" y="166255"/>
            <a:ext cx="11546888" cy="6691745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fr-FR" dirty="0"/>
              <a:t>Note the value </a:t>
            </a:r>
            <a:r>
              <a:rPr lang="fr-FR" dirty="0" err="1"/>
              <a:t>obtained</a:t>
            </a:r>
            <a:r>
              <a:rPr lang="fr-FR" dirty="0"/>
              <a:t> </a:t>
            </a:r>
            <a:r>
              <a:rPr lang="fr-FR" dirty="0" err="1"/>
              <a:t>following</a:t>
            </a:r>
            <a:r>
              <a:rPr lang="fr-FR" dirty="0"/>
              <a:t> temporal calibration, for </a:t>
            </a:r>
            <a:r>
              <a:rPr lang="fr-FR" dirty="0" err="1"/>
              <a:t>example</a:t>
            </a:r>
            <a:r>
              <a:rPr lang="fr-FR" dirty="0"/>
              <a:t> : ‘150ms’</a:t>
            </a:r>
          </a:p>
          <a:p>
            <a:pPr lvl="0"/>
            <a:r>
              <a:rPr lang="fr-FR" dirty="0"/>
              <a:t>In </a:t>
            </a:r>
            <a:r>
              <a:rPr lang="fr-FR" dirty="0" err="1"/>
              <a:t>windows</a:t>
            </a:r>
            <a:r>
              <a:rPr lang="fr-FR" dirty="0"/>
              <a:t> explorer, open the files </a:t>
            </a:r>
          </a:p>
          <a:p>
            <a:pPr marL="0" lvl="0" indent="0">
              <a:buNone/>
            </a:pPr>
            <a:r>
              <a:rPr lang="fr-FR" dirty="0"/>
              <a:t>‘</a:t>
            </a:r>
            <a:r>
              <a:rPr lang="fr-FR" dirty="0" err="1"/>
              <a:t>PlusDeviceSet_Server_laboMIP_ACQUISITION</a:t>
            </a:r>
            <a:r>
              <a:rPr lang="fr-FR" dirty="0"/>
              <a:t>’ and ‘</a:t>
            </a:r>
            <a:r>
              <a:rPr lang="fr-FR" dirty="0" err="1"/>
              <a:t>PlusDeviceSet_Server_laboMIP_CALIBRATION</a:t>
            </a:r>
            <a:r>
              <a:rPr lang="fr-FR" dirty="0"/>
              <a:t>’ </a:t>
            </a:r>
            <a:r>
              <a:rPr lang="fr-FR" dirty="0" err="1"/>
              <a:t>using</a:t>
            </a:r>
            <a:r>
              <a:rPr lang="fr-FR" dirty="0"/>
              <a:t> Notepad++. </a:t>
            </a:r>
          </a:p>
          <a:p>
            <a:pPr lvl="0"/>
            <a:endParaRPr lang="fr-FR" dirty="0"/>
          </a:p>
          <a:p>
            <a:pPr lvl="0"/>
            <a:endParaRPr lang="fr-FR" dirty="0"/>
          </a:p>
          <a:p>
            <a:pPr lvl="0"/>
            <a:endParaRPr lang="fr-FR" dirty="0"/>
          </a:p>
          <a:p>
            <a:pPr lvl="0"/>
            <a:endParaRPr lang="fr-FR" dirty="0"/>
          </a:p>
          <a:p>
            <a:pPr lvl="0"/>
            <a:endParaRPr lang="fr-FR" dirty="0"/>
          </a:p>
          <a:p>
            <a:pPr lvl="0"/>
            <a:endParaRPr lang="fr-FR" dirty="0"/>
          </a:p>
          <a:p>
            <a:pPr lvl="0"/>
            <a:endParaRPr lang="fr-FR" dirty="0"/>
          </a:p>
          <a:p>
            <a:pPr lvl="0"/>
            <a:endParaRPr lang="fr-FR" dirty="0"/>
          </a:p>
          <a:p>
            <a:pPr lvl="0"/>
            <a:r>
              <a:rPr lang="fr-FR" dirty="0"/>
              <a:t>Copy the value ‘0.150’ </a:t>
            </a:r>
            <a:r>
              <a:rPr lang="fr-FR" dirty="0" err="1"/>
              <a:t>after</a:t>
            </a:r>
            <a:r>
              <a:rPr lang="fr-FR" dirty="0"/>
              <a:t> ‘</a:t>
            </a:r>
            <a:r>
              <a:rPr lang="fr-FR" dirty="0" err="1"/>
              <a:t>LocalTimeOffsetSec</a:t>
            </a:r>
            <a:r>
              <a:rPr lang="fr-FR" dirty="0"/>
              <a:t>’</a:t>
            </a:r>
          </a:p>
          <a:p>
            <a:pPr lvl="0"/>
            <a:r>
              <a:rPr lang="fr-FR" dirty="0"/>
              <a:t>Save </a:t>
            </a:r>
            <a:r>
              <a:rPr lang="fr-FR" dirty="0" err="1"/>
              <a:t>both</a:t>
            </a:r>
            <a:r>
              <a:rPr lang="fr-FR" dirty="0"/>
              <a:t> files, and </a:t>
            </a:r>
            <a:r>
              <a:rPr lang="fr-FR" b="1" dirty="0"/>
              <a:t>QUIT NOTEPAD</a:t>
            </a:r>
            <a:r>
              <a:rPr lang="fr-FR" dirty="0"/>
              <a:t>.</a:t>
            </a:r>
            <a:endParaRPr lang="fr-FR" b="1" dirty="0"/>
          </a:p>
          <a:p>
            <a:pPr lvl="0"/>
            <a:r>
              <a:rPr lang="fr-FR" b="1" dirty="0"/>
              <a:t>QUIT FCAL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23</a:t>
            </a:fld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D80F81-05BC-4AB3-B15E-234ADD208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7" y="1901463"/>
            <a:ext cx="4273042" cy="3055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C4C84-641E-43CC-B117-8228579BE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576" y="1901463"/>
            <a:ext cx="5123538" cy="305507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BB307F-1BF2-4102-939D-DB24C8495485}"/>
              </a:ext>
            </a:extLst>
          </p:cNvPr>
          <p:cNvSpPr/>
          <p:nvPr/>
        </p:nvSpPr>
        <p:spPr>
          <a:xfrm>
            <a:off x="1404340" y="2144020"/>
            <a:ext cx="1338859" cy="232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848E15-78EE-4850-8D0C-5C1A87C191B1}"/>
              </a:ext>
            </a:extLst>
          </p:cNvPr>
          <p:cNvSpPr/>
          <p:nvPr/>
        </p:nvSpPr>
        <p:spPr>
          <a:xfrm>
            <a:off x="5797576" y="2126980"/>
            <a:ext cx="1251294" cy="249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EAC343-B38F-4A41-AB65-6D424802C522}"/>
              </a:ext>
            </a:extLst>
          </p:cNvPr>
          <p:cNvSpPr/>
          <p:nvPr/>
        </p:nvSpPr>
        <p:spPr>
          <a:xfrm>
            <a:off x="610220" y="2937047"/>
            <a:ext cx="1047404" cy="133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3DE830-E249-4532-98DF-F9D6324D1EDF}"/>
              </a:ext>
            </a:extLst>
          </p:cNvPr>
          <p:cNvSpPr/>
          <p:nvPr/>
        </p:nvSpPr>
        <p:spPr>
          <a:xfrm>
            <a:off x="6179774" y="2933339"/>
            <a:ext cx="1047404" cy="133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373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1823032" cy="2387600"/>
          </a:xfrm>
        </p:spPr>
        <p:txBody>
          <a:bodyPr>
            <a:normAutofit/>
          </a:bodyPr>
          <a:lstStyle/>
          <a:p>
            <a:r>
              <a:rPr lang="fr-FR" b="1" dirty="0"/>
              <a:t>4. PROBE CALIBRATION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5618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C138-F81E-4E7C-BCA3-BEB3C8E53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408305"/>
            <a:ext cx="10515600" cy="1325563"/>
          </a:xfrm>
        </p:spPr>
        <p:txBody>
          <a:bodyPr/>
          <a:lstStyle/>
          <a:p>
            <a:r>
              <a:rPr lang="fr-FR" b="1" dirty="0" err="1"/>
              <a:t>When</a:t>
            </a:r>
            <a:r>
              <a:rPr lang="fr-FR" b="1" dirty="0"/>
              <a:t> to do </a:t>
            </a:r>
            <a:r>
              <a:rPr lang="fr-FR" b="1" dirty="0" err="1"/>
              <a:t>it</a:t>
            </a:r>
            <a:r>
              <a:rPr lang="fr-FR" b="1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6F0AA-89E0-418D-8D86-CD10E16B9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82" y="3374033"/>
            <a:ext cx="5403574" cy="175246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If the markers </a:t>
            </a:r>
            <a:r>
              <a:rPr lang="fr-FR" dirty="0" err="1"/>
              <a:t>holder</a:t>
            </a:r>
            <a:r>
              <a:rPr lang="fr-FR" dirty="0"/>
              <a:t> </a:t>
            </a:r>
            <a:r>
              <a:rPr lang="fr-FR" dirty="0" err="1"/>
              <a:t>moved</a:t>
            </a:r>
            <a:r>
              <a:rPr lang="fr-FR" dirty="0"/>
              <a:t> </a:t>
            </a:r>
            <a:r>
              <a:rPr lang="fr-FR" dirty="0" err="1"/>
              <a:t>according</a:t>
            </a:r>
            <a:r>
              <a:rPr lang="fr-FR" dirty="0"/>
              <a:t> to the probe</a:t>
            </a:r>
          </a:p>
          <a:p>
            <a:r>
              <a:rPr lang="fr-FR" dirty="0">
                <a:solidFill>
                  <a:srgbClr val="FF0000"/>
                </a:solidFill>
              </a:rPr>
              <a:t>If the settings of the probe (</a:t>
            </a:r>
            <a:r>
              <a:rPr lang="fr-FR" dirty="0" err="1">
                <a:solidFill>
                  <a:srgbClr val="FF0000"/>
                </a:solidFill>
              </a:rPr>
              <a:t>especially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depth</a:t>
            </a:r>
            <a:r>
              <a:rPr lang="fr-FR" dirty="0">
                <a:solidFill>
                  <a:srgbClr val="FF0000"/>
                </a:solidFill>
              </a:rPr>
              <a:t>) have been </a:t>
            </a:r>
            <a:r>
              <a:rPr lang="fr-FR" dirty="0" err="1">
                <a:solidFill>
                  <a:srgbClr val="FF0000"/>
                </a:solidFill>
              </a:rPr>
              <a:t>changed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96F6F7-8819-4503-95C1-550587F23750}"/>
              </a:ext>
            </a:extLst>
          </p:cNvPr>
          <p:cNvSpPr txBox="1">
            <a:spLocks/>
          </p:cNvSpPr>
          <p:nvPr/>
        </p:nvSpPr>
        <p:spPr>
          <a:xfrm>
            <a:off x="122582" y="-309885"/>
            <a:ext cx="50192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What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its</a:t>
            </a:r>
            <a:r>
              <a:rPr lang="fr-FR" b="1" dirty="0"/>
              <a:t> use 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4BB399-98E5-4EED-816B-46B2501580AD}"/>
              </a:ext>
            </a:extLst>
          </p:cNvPr>
          <p:cNvSpPr txBox="1">
            <a:spLocks/>
          </p:cNvSpPr>
          <p:nvPr/>
        </p:nvSpPr>
        <p:spPr>
          <a:xfrm>
            <a:off x="122582" y="825776"/>
            <a:ext cx="5403574" cy="17524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To </a:t>
            </a:r>
            <a:r>
              <a:rPr lang="fr-FR" dirty="0" err="1"/>
              <a:t>calculate</a:t>
            </a:r>
            <a:r>
              <a:rPr lang="fr-FR" dirty="0"/>
              <a:t> the </a:t>
            </a:r>
            <a:r>
              <a:rPr lang="fr-FR" dirty="0" err="1"/>
              <a:t>transform</a:t>
            </a:r>
            <a:r>
              <a:rPr lang="fr-FR" dirty="0"/>
              <a:t> matrix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referential</a:t>
            </a:r>
            <a:r>
              <a:rPr lang="fr-FR" dirty="0"/>
              <a:t> of the probe (the markers) and the </a:t>
            </a:r>
            <a:r>
              <a:rPr lang="fr-FR" dirty="0" err="1"/>
              <a:t>ultrasound</a:t>
            </a:r>
            <a:r>
              <a:rPr lang="fr-FR" dirty="0"/>
              <a:t> image. </a:t>
            </a:r>
          </a:p>
          <a:p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explanations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30152B-1604-4663-AAEE-AFD4B5F0C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156" y="352896"/>
            <a:ext cx="6665844" cy="5009483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25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31639" y="5550861"/>
            <a:ext cx="113200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3000" b="1" dirty="0">
                <a:solidFill>
                  <a:srgbClr val="FF0000"/>
                </a:solidFill>
              </a:rPr>
              <a:t>BE CAREFUL TO CORRECTLY SETUP THE SETTINGS OF THE PROBE AND THE ULTRASOUND, IT WILL NOT BE POSSIBLE AFTERWARDS</a:t>
            </a:r>
          </a:p>
        </p:txBody>
      </p:sp>
    </p:spTree>
    <p:extLst>
      <p:ext uri="{BB962C8B-B14F-4D97-AF65-F5344CB8AC3E}">
        <p14:creationId xmlns:p14="http://schemas.microsoft.com/office/powerpoint/2010/main" val="3049227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26</a:t>
            </a:fld>
            <a:endParaRPr lang="fr-FR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86554D-C8C1-4B2A-8EB4-2A9CD4578FD7}"/>
              </a:ext>
            </a:extLst>
          </p:cNvPr>
          <p:cNvSpPr txBox="1">
            <a:spLocks/>
          </p:cNvSpPr>
          <p:nvPr/>
        </p:nvSpPr>
        <p:spPr>
          <a:xfrm>
            <a:off x="453044" y="325321"/>
            <a:ext cx="11351030" cy="6031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4000" b="1" dirty="0"/>
              <a:t>I </a:t>
            </a:r>
            <a:r>
              <a:rPr lang="fr-FR" sz="4000" b="1" dirty="0" err="1"/>
              <a:t>don’t</a:t>
            </a:r>
            <a:r>
              <a:rPr lang="fr-FR" sz="4000" b="1" dirty="0"/>
              <a:t> </a:t>
            </a:r>
            <a:r>
              <a:rPr lang="fr-FR" sz="4000" b="1" dirty="0" err="1"/>
              <a:t>need</a:t>
            </a:r>
            <a:r>
              <a:rPr lang="fr-FR" sz="4000" b="1" dirty="0"/>
              <a:t> to </a:t>
            </a:r>
            <a:r>
              <a:rPr lang="fr-FR" sz="4000" b="1" dirty="0" err="1"/>
              <a:t>calibrate</a:t>
            </a:r>
            <a:r>
              <a:rPr lang="fr-FR" sz="4000" b="1" dirty="0"/>
              <a:t> the probe ?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r>
              <a:rPr lang="fr-FR" b="1" dirty="0">
                <a:solidFill>
                  <a:srgbClr val="00B050"/>
                </a:solidFill>
              </a:rPr>
              <a:t>Go to Slide 39</a:t>
            </a:r>
          </a:p>
        </p:txBody>
      </p:sp>
    </p:spTree>
    <p:extLst>
      <p:ext uri="{BB962C8B-B14F-4D97-AF65-F5344CB8AC3E}">
        <p14:creationId xmlns:p14="http://schemas.microsoft.com/office/powerpoint/2010/main" val="349426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/>
              <a:t>Plus Server </a:t>
            </a:r>
            <a:r>
              <a:rPr lang="fr-FR" dirty="0" err="1"/>
              <a:t>Launcher</a:t>
            </a:r>
            <a:r>
              <a:rPr lang="fr-FR" dirty="0"/>
              <a:t>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4814" y="1064029"/>
            <a:ext cx="7032568" cy="2177936"/>
          </a:xfrm>
        </p:spPr>
        <p:txBody>
          <a:bodyPr>
            <a:normAutofit/>
          </a:bodyPr>
          <a:lstStyle/>
          <a:p>
            <a:pPr lvl="0"/>
            <a:r>
              <a:rPr lang="fr-FR" dirty="0"/>
              <a:t>Start Plus Server </a:t>
            </a:r>
            <a:r>
              <a:rPr lang="fr-FR" dirty="0" err="1"/>
              <a:t>Launcher</a:t>
            </a:r>
            <a:endParaRPr lang="fr-FR" dirty="0"/>
          </a:p>
          <a:p>
            <a:pPr lvl="0"/>
            <a:r>
              <a:rPr lang="fr-FR" dirty="0" err="1"/>
              <a:t>Load</a:t>
            </a:r>
            <a:r>
              <a:rPr lang="fr-FR" dirty="0"/>
              <a:t> the file </a:t>
            </a:r>
            <a:r>
              <a:rPr lang="fr-FR" b="1" dirty="0" err="1"/>
              <a:t>LaboMIP</a:t>
            </a:r>
            <a:r>
              <a:rPr lang="fr-FR" b="1" dirty="0"/>
              <a:t> CALIBRATION</a:t>
            </a:r>
          </a:p>
          <a:p>
            <a:pPr lvl="0"/>
            <a:r>
              <a:rPr lang="fr-FR" dirty="0"/>
              <a:t>Click on ‘</a:t>
            </a:r>
            <a:r>
              <a:rPr lang="fr-FR" dirty="0" err="1"/>
              <a:t>Launch</a:t>
            </a:r>
            <a:r>
              <a:rPr lang="fr-FR" dirty="0"/>
              <a:t> Server’</a:t>
            </a:r>
          </a:p>
          <a:p>
            <a:pPr lvl="0"/>
            <a:r>
              <a:rPr lang="fr-FR" b="1" dirty="0"/>
              <a:t>DO NOT QUIT ‘Plus server’</a:t>
            </a:r>
          </a:p>
          <a:p>
            <a:endParaRPr lang="fr-FR" dirty="0"/>
          </a:p>
        </p:txBody>
      </p:sp>
      <p:grpSp>
        <p:nvGrpSpPr>
          <p:cNvPr id="10" name="Groupe 9"/>
          <p:cNvGrpSpPr/>
          <p:nvPr/>
        </p:nvGrpSpPr>
        <p:grpSpPr>
          <a:xfrm>
            <a:off x="384624" y="3304893"/>
            <a:ext cx="4137670" cy="3416582"/>
            <a:chOff x="708820" y="2186196"/>
            <a:chExt cx="5492474" cy="4535279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820" y="2186196"/>
              <a:ext cx="5492474" cy="453527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AA47D0-F7A9-4821-9699-CA7E35C76292}"/>
                </a:ext>
              </a:extLst>
            </p:cNvPr>
            <p:cNvSpPr/>
            <p:nvPr/>
          </p:nvSpPr>
          <p:spPr>
            <a:xfrm>
              <a:off x="806981" y="3426228"/>
              <a:ext cx="4190907" cy="28875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956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10109"/>
            <a:ext cx="10515600" cy="858008"/>
          </a:xfrm>
        </p:spPr>
        <p:txBody>
          <a:bodyPr/>
          <a:lstStyle/>
          <a:p>
            <a:r>
              <a:rPr lang="fr-FR" dirty="0"/>
              <a:t>3D SLICER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5392" y="1401331"/>
            <a:ext cx="4985084" cy="5118002"/>
          </a:xfrm>
        </p:spPr>
        <p:txBody>
          <a:bodyPr>
            <a:normAutofit lnSpcReduction="10000"/>
          </a:bodyPr>
          <a:lstStyle/>
          <a:p>
            <a:pPr lvl="0"/>
            <a:r>
              <a:rPr lang="fr-FR" dirty="0"/>
              <a:t>Launch 3D Slicer</a:t>
            </a:r>
          </a:p>
          <a:p>
            <a:pPr lvl="0"/>
            <a:r>
              <a:rPr lang="fr-FR" dirty="0"/>
              <a:t>Click on</a:t>
            </a:r>
          </a:p>
          <a:p>
            <a:pPr lvl="0"/>
            <a:r>
              <a:rPr lang="fr-FR" dirty="0"/>
              <a:t>Click on ‘</a:t>
            </a:r>
            <a:r>
              <a:rPr lang="fr-FR" dirty="0" err="1"/>
              <a:t>Choose</a:t>
            </a:r>
            <a:r>
              <a:rPr lang="fr-FR" dirty="0"/>
              <a:t> File(s) to </a:t>
            </a:r>
            <a:r>
              <a:rPr lang="fr-FR" dirty="0" err="1"/>
              <a:t>Add</a:t>
            </a:r>
            <a:r>
              <a:rPr lang="fr-FR" dirty="0"/>
              <a:t>’</a:t>
            </a:r>
          </a:p>
          <a:p>
            <a:pPr lvl="0"/>
            <a:r>
              <a:rPr lang="fr-FR" dirty="0" err="1"/>
              <a:t>Load</a:t>
            </a:r>
            <a:r>
              <a:rPr lang="fr-FR" dirty="0"/>
              <a:t> the </a:t>
            </a:r>
            <a:r>
              <a:rPr lang="fr-FR" dirty="0" err="1"/>
              <a:t>scene</a:t>
            </a:r>
            <a:r>
              <a:rPr lang="fr-FR" dirty="0"/>
              <a:t> file (file .</a:t>
            </a:r>
            <a:r>
              <a:rPr lang="fr-FR" dirty="0" err="1"/>
              <a:t>mrml</a:t>
            </a:r>
            <a:r>
              <a:rPr lang="fr-FR" dirty="0"/>
              <a:t>) in the folder ‘C:/</a:t>
            </a:r>
            <a:r>
              <a:rPr lang="fr-FR" dirty="0" err="1"/>
              <a:t>Users</a:t>
            </a:r>
            <a:r>
              <a:rPr lang="fr-FR" dirty="0"/>
              <a:t>/Labo MIP/PlusApp-2.8.0.20191105-Win64/config’ </a:t>
            </a:r>
            <a:r>
              <a:rPr lang="fr-FR" dirty="0">
                <a:sym typeface="Wingdings" panose="05000000000000000000" pitchFamily="2" charset="2"/>
              </a:rPr>
              <a:t> ‘</a:t>
            </a:r>
            <a:r>
              <a:rPr lang="fr-FR" dirty="0" err="1">
                <a:sym typeface="Wingdings" panose="05000000000000000000" pitchFamily="2" charset="2"/>
              </a:rPr>
              <a:t>CalibSpatiale_Template</a:t>
            </a:r>
            <a:r>
              <a:rPr lang="fr-FR" dirty="0">
                <a:sym typeface="Wingdings" panose="05000000000000000000" pitchFamily="2" charset="2"/>
              </a:rPr>
              <a:t>’.</a:t>
            </a:r>
          </a:p>
          <a:p>
            <a:pPr lvl="0"/>
            <a:r>
              <a:rPr lang="fr-FR" dirty="0">
                <a:sym typeface="Wingdings" panose="05000000000000000000" pitchFamily="2" charset="2"/>
              </a:rPr>
              <a:t>This folder has been </a:t>
            </a:r>
            <a:r>
              <a:rPr lang="fr-FR" dirty="0" err="1">
                <a:sym typeface="Wingdings" panose="05000000000000000000" pitchFamily="2" charset="2"/>
              </a:rPr>
              <a:t>pre-configured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with</a:t>
            </a:r>
            <a:r>
              <a:rPr lang="fr-FR" dirty="0">
                <a:sym typeface="Wingdings" panose="05000000000000000000" pitchFamily="2" charset="2"/>
              </a:rPr>
              <a:t> the </a:t>
            </a:r>
            <a:r>
              <a:rPr lang="fr-FR" dirty="0" err="1">
                <a:sym typeface="Wingdings" panose="05000000000000000000" pitchFamily="2" charset="2"/>
              </a:rPr>
              <a:t>StylusTipToStylus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transform</a:t>
            </a:r>
            <a:r>
              <a:rPr lang="fr-FR" dirty="0">
                <a:sym typeface="Wingdings" panose="05000000000000000000" pitchFamily="2" charset="2"/>
              </a:rPr>
              <a:t> of the </a:t>
            </a:r>
            <a:r>
              <a:rPr lang="fr-FR" dirty="0" err="1">
                <a:sym typeface="Wingdings" panose="05000000000000000000" pitchFamily="2" charset="2"/>
              </a:rPr>
              <a:t>stylus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used</a:t>
            </a:r>
            <a:r>
              <a:rPr lang="fr-FR" dirty="0">
                <a:sym typeface="Wingdings" panose="05000000000000000000" pitchFamily="2" charset="2"/>
              </a:rPr>
              <a:t> in the MIP </a:t>
            </a:r>
            <a:r>
              <a:rPr lang="fr-FR" dirty="0" err="1">
                <a:sym typeface="Wingdings" panose="05000000000000000000" pitchFamily="2" charset="2"/>
              </a:rPr>
              <a:t>laboratory</a:t>
            </a:r>
            <a:r>
              <a:rPr lang="fr-FR" dirty="0">
                <a:sym typeface="Wingdings" panose="05000000000000000000" pitchFamily="2" charset="2"/>
              </a:rPr>
              <a:t>. </a:t>
            </a:r>
            <a:endParaRPr lang="fr-F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E4606B-DC51-443D-9A04-704ACD300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476" y="57623"/>
            <a:ext cx="6688667" cy="35234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00476" y="201404"/>
            <a:ext cx="287867" cy="2887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3F79F3-C572-4E24-91C0-F2799210C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509" y="1780117"/>
            <a:ext cx="623358" cy="6530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698C10-CB8B-4477-8AC8-8DF66DBDF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476" y="3724898"/>
            <a:ext cx="3388254" cy="20002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1F29D3-3EE7-48C8-B7C0-E51C2C1C2CDC}"/>
              </a:ext>
            </a:extLst>
          </p:cNvPr>
          <p:cNvSpPr/>
          <p:nvPr/>
        </p:nvSpPr>
        <p:spPr>
          <a:xfrm>
            <a:off x="5952066" y="3781761"/>
            <a:ext cx="702734" cy="3669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584E79-FE61-40CA-A9B7-5A18A930A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522" y="4148664"/>
            <a:ext cx="3772086" cy="264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16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10109"/>
            <a:ext cx="10515600" cy="858008"/>
          </a:xfrm>
        </p:spPr>
        <p:txBody>
          <a:bodyPr/>
          <a:lstStyle/>
          <a:p>
            <a:r>
              <a:rPr lang="fr-FR" dirty="0"/>
              <a:t>3D SLICER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5391" y="847899"/>
            <a:ext cx="5211677" cy="5873576"/>
          </a:xfrm>
        </p:spPr>
        <p:txBody>
          <a:bodyPr>
            <a:normAutofit/>
          </a:bodyPr>
          <a:lstStyle/>
          <a:p>
            <a:pPr lvl="0"/>
            <a:r>
              <a:rPr lang="fr-FR" dirty="0" err="1"/>
              <a:t>Choose</a:t>
            </a:r>
            <a:r>
              <a:rPr lang="fr-FR" dirty="0"/>
              <a:t> the module « IGT »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« </a:t>
            </a:r>
            <a:r>
              <a:rPr lang="fr-FR" dirty="0" err="1"/>
              <a:t>OpenIGTLinkIF</a:t>
            </a:r>
            <a:r>
              <a:rPr lang="fr-FR" dirty="0"/>
              <a:t> »</a:t>
            </a:r>
          </a:p>
          <a:p>
            <a:pPr lvl="0"/>
            <a:r>
              <a:rPr lang="fr-FR" dirty="0" err="1"/>
              <a:t>Verify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« </a:t>
            </a:r>
            <a:r>
              <a:rPr lang="fr-FR" dirty="0" err="1"/>
              <a:t>Hostname</a:t>
            </a:r>
            <a:r>
              <a:rPr lang="fr-FR" dirty="0"/>
              <a:t> » = « localhost », port = 18944</a:t>
            </a:r>
          </a:p>
          <a:p>
            <a:pPr lvl="0"/>
            <a:r>
              <a:rPr lang="fr-FR" dirty="0"/>
              <a:t>Select </a:t>
            </a:r>
            <a:r>
              <a:rPr lang="fr-FR" dirty="0" err="1"/>
              <a:t>IGTLConnector</a:t>
            </a:r>
            <a:r>
              <a:rPr lang="fr-FR" dirty="0"/>
              <a:t> and check « </a:t>
            </a:r>
            <a:r>
              <a:rPr lang="fr-FR" dirty="0" err="1"/>
              <a:t>status</a:t>
            </a:r>
            <a:r>
              <a:rPr lang="fr-FR" dirty="0"/>
              <a:t> » = « active ».</a:t>
            </a:r>
          </a:p>
          <a:p>
            <a:pPr lvl="0"/>
            <a:r>
              <a:rPr lang="fr-FR" dirty="0"/>
              <a:t>The </a:t>
            </a:r>
            <a:r>
              <a:rPr lang="fr-FR" dirty="0" err="1"/>
              <a:t>status</a:t>
            </a:r>
            <a:r>
              <a:rPr lang="fr-FR" dirty="0"/>
              <a:t> </a:t>
            </a:r>
            <a:r>
              <a:rPr lang="fr-FR" dirty="0" err="1"/>
              <a:t>indicator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on « ON », Slicer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correctly</a:t>
            </a:r>
            <a:r>
              <a:rPr lang="fr-FR" dirty="0"/>
              <a:t> </a:t>
            </a:r>
            <a:r>
              <a:rPr lang="fr-FR" dirty="0" err="1"/>
              <a:t>connected</a:t>
            </a:r>
            <a:r>
              <a:rPr lang="fr-FR" dirty="0"/>
              <a:t> to PLUS.</a:t>
            </a:r>
          </a:p>
          <a:p>
            <a:r>
              <a:rPr lang="fr-FR" dirty="0"/>
              <a:t>Click on the </a:t>
            </a:r>
            <a:r>
              <a:rPr lang="fr-FR" dirty="0" err="1"/>
              <a:t>arrow</a:t>
            </a:r>
            <a:r>
              <a:rPr lang="fr-FR" dirty="0"/>
              <a:t> on the </a:t>
            </a:r>
            <a:r>
              <a:rPr lang="fr-FR" dirty="0" err="1"/>
              <a:t>left</a:t>
            </a:r>
            <a:r>
              <a:rPr lang="fr-FR" dirty="0"/>
              <a:t> of </a:t>
            </a:r>
            <a:r>
              <a:rPr lang="fr-FR" dirty="0" err="1"/>
              <a:t>IGTLConnector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on the </a:t>
            </a:r>
            <a:r>
              <a:rPr lang="fr-FR" dirty="0" err="1"/>
              <a:t>arrow</a:t>
            </a:r>
            <a:r>
              <a:rPr lang="fr-FR" dirty="0"/>
              <a:t> on the </a:t>
            </a:r>
            <a:r>
              <a:rPr lang="fr-FR" dirty="0" err="1"/>
              <a:t>left</a:t>
            </a:r>
            <a:r>
              <a:rPr lang="fr-FR" dirty="0"/>
              <a:t> of IN, to </a:t>
            </a:r>
            <a:r>
              <a:rPr lang="fr-FR" dirty="0" err="1"/>
              <a:t>verify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eyes</a:t>
            </a:r>
            <a:r>
              <a:rPr lang="fr-FR" dirty="0"/>
              <a:t> are open :</a:t>
            </a:r>
          </a:p>
        </p:txBody>
      </p:sp>
      <p:pic>
        <p:nvPicPr>
          <p:cNvPr id="13" name="Image 7">
            <a:extLst>
              <a:ext uri="{FF2B5EF4-FFF2-40B4-BE49-F238E27FC236}">
                <a16:creationId xmlns:a16="http://schemas.microsoft.com/office/drawing/2014/main" id="{71F323E0-D487-197D-EABB-965731954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74" b="52827"/>
          <a:stretch/>
        </p:blipFill>
        <p:spPr>
          <a:xfrm>
            <a:off x="7004591" y="907630"/>
            <a:ext cx="4339397" cy="43855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9A84D0E-67BF-EA8F-852B-0F569DE00C50}"/>
              </a:ext>
            </a:extLst>
          </p:cNvPr>
          <p:cNvSpPr/>
          <p:nvPr/>
        </p:nvSpPr>
        <p:spPr>
          <a:xfrm>
            <a:off x="10151422" y="4300554"/>
            <a:ext cx="1106904" cy="2887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BF0C0C-DD8F-D26D-1FF8-1661E4A49E2E}"/>
              </a:ext>
            </a:extLst>
          </p:cNvPr>
          <p:cNvSpPr/>
          <p:nvPr/>
        </p:nvSpPr>
        <p:spPr>
          <a:xfrm>
            <a:off x="7756851" y="4043862"/>
            <a:ext cx="547437" cy="2566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CA88F3-E986-C464-4106-C47293BCCB98}"/>
              </a:ext>
            </a:extLst>
          </p:cNvPr>
          <p:cNvSpPr/>
          <p:nvPr/>
        </p:nvSpPr>
        <p:spPr>
          <a:xfrm>
            <a:off x="8304288" y="2741159"/>
            <a:ext cx="304513" cy="2045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space réservé du numéro de diapositive 3">
            <a:extLst>
              <a:ext uri="{FF2B5EF4-FFF2-40B4-BE49-F238E27FC236}">
                <a16:creationId xmlns:a16="http://schemas.microsoft.com/office/drawing/2014/main" id="{A783C656-C8FF-E7D6-0085-E1B30868E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7275" y="5050188"/>
            <a:ext cx="2743200" cy="365125"/>
          </a:xfrm>
        </p:spPr>
        <p:txBody>
          <a:bodyPr/>
          <a:lstStyle/>
          <a:p>
            <a:fld id="{10522D5D-170D-4D85-833E-DF658BD1E8D1}" type="slidenum">
              <a:rPr lang="fr-FR" smtClean="0"/>
              <a:t>29</a:t>
            </a:fld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FCEA24-13C9-7940-D42E-85B586EF2338}"/>
              </a:ext>
            </a:extLst>
          </p:cNvPr>
          <p:cNvSpPr/>
          <p:nvPr/>
        </p:nvSpPr>
        <p:spPr>
          <a:xfrm>
            <a:off x="7003874" y="4921103"/>
            <a:ext cx="752977" cy="2566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329370-FCFE-4A11-6ED9-37582ED90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666" y="5415313"/>
            <a:ext cx="1263609" cy="95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80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EFF51BF7-C2C2-4156-AB4A-7DB5E00D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129" y="4830114"/>
            <a:ext cx="1022594" cy="1431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78" y="16547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Installation of Slicer extensions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39629" y="8033422"/>
            <a:ext cx="2743200" cy="365125"/>
          </a:xfrm>
        </p:spPr>
        <p:txBody>
          <a:bodyPr/>
          <a:lstStyle/>
          <a:p>
            <a:fld id="{7EB4E161-ED1F-470E-9199-7D8E989353A6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178" y="3052719"/>
            <a:ext cx="3802710" cy="163082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62858" y="3052718"/>
            <a:ext cx="5762171" cy="42023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CA" dirty="0"/>
              <a:t>Open the ‘Slicer Extension Manager’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Click on ‘Install’ for the following extensions :</a:t>
            </a:r>
          </a:p>
          <a:p>
            <a:pPr lvl="1"/>
            <a:r>
              <a:rPr lang="en-CA" dirty="0" err="1"/>
              <a:t>SlicerOpenIGTLink</a:t>
            </a:r>
            <a:endParaRPr lang="en-CA" dirty="0"/>
          </a:p>
          <a:p>
            <a:pPr lvl="1"/>
            <a:r>
              <a:rPr lang="en-CA" dirty="0" err="1"/>
              <a:t>SlicerIGT</a:t>
            </a:r>
            <a:endParaRPr lang="en-CA" dirty="0"/>
          </a:p>
          <a:p>
            <a:pPr lvl="1"/>
            <a:r>
              <a:rPr lang="en-CA" dirty="0" err="1"/>
              <a:t>SlicerIGSIO</a:t>
            </a: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Restart Slicer</a:t>
            </a:r>
          </a:p>
        </p:txBody>
      </p:sp>
      <p:sp>
        <p:nvSpPr>
          <p:cNvPr id="7" name="Rectangle 6"/>
          <p:cNvSpPr/>
          <p:nvPr/>
        </p:nvSpPr>
        <p:spPr>
          <a:xfrm>
            <a:off x="9367279" y="3218278"/>
            <a:ext cx="385854" cy="369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67279" y="2855688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965" y="4755940"/>
            <a:ext cx="1219306" cy="18365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86025"/>
          <a:stretch/>
        </p:blipFill>
        <p:spPr>
          <a:xfrm>
            <a:off x="7076207" y="6318987"/>
            <a:ext cx="1158340" cy="2587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35054" y="6245478"/>
            <a:ext cx="1229829" cy="369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90162" y="6223411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56349" y="6245478"/>
            <a:ext cx="1178199" cy="369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8047" y="5337675"/>
            <a:ext cx="3065552" cy="66798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907641" y="5609035"/>
            <a:ext cx="1229829" cy="369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449551" y="5618102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3.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69D3CB6-B8B6-4AF0-8F17-846E77648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8652" y="4814756"/>
            <a:ext cx="1042800" cy="14657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E7CA19-3105-4C82-8648-C0CCC69884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6025"/>
          <a:stretch/>
        </p:blipFill>
        <p:spPr>
          <a:xfrm>
            <a:off x="4465606" y="6323092"/>
            <a:ext cx="1158340" cy="25878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6297968-42F5-40F5-B586-0CC17CEE729A}"/>
              </a:ext>
            </a:extLst>
          </p:cNvPr>
          <p:cNvSpPr/>
          <p:nvPr/>
        </p:nvSpPr>
        <p:spPr>
          <a:xfrm>
            <a:off x="4465607" y="6254843"/>
            <a:ext cx="1178199" cy="369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79578" y="-709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Installation of Slicer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325033" y="1117123"/>
            <a:ext cx="10812437" cy="6536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Install Slicer 3d (tutorial tested with version </a:t>
            </a:r>
            <a:r>
              <a:rPr lang="en-CA" b="1" dirty="0"/>
              <a:t>4.11.0 dated 24/08/2020</a:t>
            </a:r>
            <a:r>
              <a:rPr lang="en-CA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421957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10109"/>
            <a:ext cx="10515600" cy="858008"/>
          </a:xfrm>
        </p:spPr>
        <p:txBody>
          <a:bodyPr/>
          <a:lstStyle/>
          <a:p>
            <a:r>
              <a:rPr lang="fr-FR" dirty="0"/>
              <a:t>3D SLICER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5392" y="1401331"/>
            <a:ext cx="4985084" cy="5320144"/>
          </a:xfrm>
        </p:spPr>
        <p:txBody>
          <a:bodyPr>
            <a:normAutofit/>
          </a:bodyPr>
          <a:lstStyle/>
          <a:p>
            <a:pPr lvl="0"/>
            <a:r>
              <a:rPr lang="fr-FR" dirty="0" err="1"/>
              <a:t>Choose</a:t>
            </a:r>
            <a:r>
              <a:rPr lang="fr-FR" dirty="0"/>
              <a:t> the module « </a:t>
            </a:r>
            <a:r>
              <a:rPr lang="fr-FR" dirty="0" err="1"/>
              <a:t>Sequences</a:t>
            </a:r>
            <a:r>
              <a:rPr lang="fr-FR" dirty="0"/>
              <a:t> »</a:t>
            </a:r>
          </a:p>
          <a:p>
            <a:pPr lvl="0"/>
            <a:r>
              <a:rPr lang="fr-FR" dirty="0"/>
              <a:t>Click on the drop-down menu ‘</a:t>
            </a:r>
            <a:r>
              <a:rPr lang="fr-FR" dirty="0" err="1"/>
              <a:t>SequenceBrowser</a:t>
            </a:r>
            <a:r>
              <a:rPr lang="fr-FR" dirty="0"/>
              <a:t>’</a:t>
            </a:r>
          </a:p>
          <a:p>
            <a:pPr lvl="0"/>
            <a:r>
              <a:rPr lang="fr-FR" dirty="0" err="1"/>
              <a:t>Choose</a:t>
            </a:r>
            <a:r>
              <a:rPr lang="fr-FR" dirty="0"/>
              <a:t> ‘</a:t>
            </a:r>
            <a:r>
              <a:rPr lang="fr-FR" dirty="0" err="1"/>
              <a:t>calib_spatiale</a:t>
            </a:r>
            <a:r>
              <a:rPr lang="fr-FR" dirty="0"/>
              <a:t>’</a:t>
            </a:r>
          </a:p>
          <a:p>
            <a:endParaRPr lang="fr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14712F-4C73-424E-AA48-69C0246D8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055"/>
          <a:stretch/>
        </p:blipFill>
        <p:spPr>
          <a:xfrm>
            <a:off x="7518400" y="-10109"/>
            <a:ext cx="4673600" cy="678638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874B5D3-1E3E-4A00-BB7A-84DD4F4EDA6E}"/>
              </a:ext>
            </a:extLst>
          </p:cNvPr>
          <p:cNvSpPr/>
          <p:nvPr/>
        </p:nvSpPr>
        <p:spPr>
          <a:xfrm>
            <a:off x="9071812" y="274517"/>
            <a:ext cx="1443788" cy="3350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19BD26-0518-4950-AF99-875002056264}"/>
              </a:ext>
            </a:extLst>
          </p:cNvPr>
          <p:cNvSpPr/>
          <p:nvPr/>
        </p:nvSpPr>
        <p:spPr>
          <a:xfrm>
            <a:off x="8208212" y="1747717"/>
            <a:ext cx="3983788" cy="3350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21BF55C-22C6-498C-8155-B27DBCDD3F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89" r="63333"/>
          <a:stretch/>
        </p:blipFill>
        <p:spPr>
          <a:xfrm>
            <a:off x="4015361" y="2714680"/>
            <a:ext cx="3418373" cy="406159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6A30EF3-5E8E-4B23-BC89-97ABE2515FA6}"/>
              </a:ext>
            </a:extLst>
          </p:cNvPr>
          <p:cNvSpPr/>
          <p:nvPr/>
        </p:nvSpPr>
        <p:spPr>
          <a:xfrm>
            <a:off x="4560354" y="3027096"/>
            <a:ext cx="2873380" cy="2716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3775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5063" y="191504"/>
            <a:ext cx="11786936" cy="1742268"/>
          </a:xfrm>
        </p:spPr>
        <p:txBody>
          <a:bodyPr>
            <a:normAutofit/>
          </a:bodyPr>
          <a:lstStyle/>
          <a:p>
            <a:r>
              <a:rPr lang="fr-FR" dirty="0"/>
              <a:t>To </a:t>
            </a:r>
            <a:r>
              <a:rPr lang="fr-FR" dirty="0" err="1"/>
              <a:t>adjust</a:t>
            </a:r>
            <a:r>
              <a:rPr lang="fr-FR" dirty="0"/>
              <a:t> the 2D </a:t>
            </a:r>
            <a:r>
              <a:rPr lang="fr-FR" dirty="0" err="1"/>
              <a:t>ultrasound</a:t>
            </a:r>
            <a:r>
              <a:rPr lang="fr-FR" dirty="0"/>
              <a:t> image to the screen, click on the square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grey</a:t>
            </a:r>
            <a:r>
              <a:rPr lang="fr-FR" dirty="0"/>
              <a:t> nuances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3" r="21737" b="50000"/>
          <a:stretch/>
        </p:blipFill>
        <p:spPr>
          <a:xfrm>
            <a:off x="947988" y="1205010"/>
            <a:ext cx="9761930" cy="50582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11BC97-026A-4777-A613-8755F709DBB1}"/>
              </a:ext>
            </a:extLst>
          </p:cNvPr>
          <p:cNvSpPr/>
          <p:nvPr/>
        </p:nvSpPr>
        <p:spPr>
          <a:xfrm>
            <a:off x="1094224" y="1737538"/>
            <a:ext cx="304809" cy="3216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373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60AC70E-EC79-4E6F-AD5E-36EDB5F54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89" r="63333"/>
          <a:stretch/>
        </p:blipFill>
        <p:spPr>
          <a:xfrm>
            <a:off x="4721693" y="593558"/>
            <a:ext cx="3418373" cy="4061595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0633" y="593558"/>
            <a:ext cx="4010526" cy="6144126"/>
          </a:xfrm>
        </p:spPr>
        <p:txBody>
          <a:bodyPr>
            <a:normAutofit fontScale="92500"/>
          </a:bodyPr>
          <a:lstStyle/>
          <a:p>
            <a:r>
              <a:rPr lang="fr-FR" dirty="0"/>
              <a:t>Record the spatial calibration </a:t>
            </a:r>
            <a:r>
              <a:rPr lang="fr-FR" dirty="0" err="1"/>
              <a:t>sequence</a:t>
            </a:r>
            <a:r>
              <a:rPr lang="fr-FR" dirty="0"/>
              <a:t> by </a:t>
            </a:r>
            <a:r>
              <a:rPr lang="fr-FR" dirty="0" err="1"/>
              <a:t>clicking</a:t>
            </a:r>
            <a:r>
              <a:rPr lang="fr-FR" dirty="0"/>
              <a:t> on the </a:t>
            </a:r>
            <a:r>
              <a:rPr lang="fr-FR" dirty="0" err="1"/>
              <a:t>red</a:t>
            </a:r>
            <a:r>
              <a:rPr lang="fr-FR" dirty="0"/>
              <a:t> </a:t>
            </a:r>
            <a:r>
              <a:rPr lang="fr-FR" dirty="0" err="1"/>
              <a:t>circle</a:t>
            </a:r>
            <a:r>
              <a:rPr lang="fr-FR" dirty="0"/>
              <a:t>.</a:t>
            </a:r>
          </a:p>
          <a:p>
            <a:r>
              <a:rPr lang="fr-FR" dirty="0"/>
              <a:t>The calibration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consists</a:t>
            </a:r>
            <a:r>
              <a:rPr lang="fr-FR" dirty="0"/>
              <a:t> in </a:t>
            </a:r>
            <a:r>
              <a:rPr lang="fr-FR" dirty="0" err="1"/>
              <a:t>making</a:t>
            </a:r>
            <a:r>
              <a:rPr lang="fr-FR" dirty="0"/>
              <a:t> the </a:t>
            </a:r>
            <a:r>
              <a:rPr lang="fr-FR" dirty="0" err="1"/>
              <a:t>stylus</a:t>
            </a:r>
            <a:r>
              <a:rPr lang="fr-FR" dirty="0"/>
              <a:t> tip </a:t>
            </a:r>
            <a:r>
              <a:rPr lang="fr-FR" dirty="0" err="1"/>
              <a:t>appear</a:t>
            </a:r>
            <a:r>
              <a:rPr lang="fr-FR" dirty="0"/>
              <a:t> </a:t>
            </a:r>
            <a:r>
              <a:rPr lang="fr-FR" dirty="0" err="1"/>
              <a:t>clearly</a:t>
            </a:r>
            <a:r>
              <a:rPr lang="fr-FR" dirty="0"/>
              <a:t> on the </a:t>
            </a:r>
            <a:r>
              <a:rPr lang="fr-FR" dirty="0" err="1"/>
              <a:t>ultrasound</a:t>
            </a:r>
            <a:r>
              <a:rPr lang="fr-FR" dirty="0"/>
              <a:t> image, at least four times (in </a:t>
            </a:r>
            <a:r>
              <a:rPr lang="fr-FR" dirty="0" err="1"/>
              <a:t>each</a:t>
            </a:r>
            <a:r>
              <a:rPr lang="fr-FR" dirty="0"/>
              <a:t> corner of the </a:t>
            </a:r>
            <a:r>
              <a:rPr lang="fr-FR" dirty="0" err="1"/>
              <a:t>ultrasound</a:t>
            </a:r>
            <a:r>
              <a:rPr lang="fr-FR" dirty="0"/>
              <a:t> image). </a:t>
            </a:r>
          </a:p>
          <a:p>
            <a:r>
              <a:rPr lang="fr-FR" dirty="0" err="1"/>
              <a:t>Then</a:t>
            </a:r>
            <a:r>
              <a:rPr lang="fr-FR" dirty="0"/>
              <a:t>, </a:t>
            </a:r>
            <a:r>
              <a:rPr lang="fr-FR" dirty="0" err="1"/>
              <a:t>rotate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stylus</a:t>
            </a:r>
            <a:r>
              <a:rPr lang="fr-FR" dirty="0"/>
              <a:t> and probe at least 45° and </a:t>
            </a:r>
            <a:r>
              <a:rPr lang="fr-FR" dirty="0" err="1"/>
              <a:t>redo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(</a:t>
            </a:r>
            <a:r>
              <a:rPr lang="fr-FR" dirty="0" err="1"/>
              <a:t>again</a:t>
            </a:r>
            <a:r>
              <a:rPr lang="fr-FR" dirty="0"/>
              <a:t> at least 4 </a:t>
            </a:r>
            <a:r>
              <a:rPr lang="fr-FR" dirty="0" err="1"/>
              <a:t>appearances</a:t>
            </a:r>
            <a:r>
              <a:rPr lang="fr-FR" dirty="0"/>
              <a:t> of the </a:t>
            </a:r>
            <a:r>
              <a:rPr lang="fr-FR" dirty="0" err="1"/>
              <a:t>stylus</a:t>
            </a:r>
            <a:r>
              <a:rPr lang="fr-FR" dirty="0"/>
              <a:t> tip on the </a:t>
            </a:r>
            <a:r>
              <a:rPr lang="fr-FR" dirty="0" err="1"/>
              <a:t>ultrasound</a:t>
            </a:r>
            <a:r>
              <a:rPr lang="fr-FR" dirty="0"/>
              <a:t> image). </a:t>
            </a:r>
          </a:p>
        </p:txBody>
      </p:sp>
      <p:sp>
        <p:nvSpPr>
          <p:cNvPr id="6" name="Rectangle 5"/>
          <p:cNvSpPr/>
          <p:nvPr/>
        </p:nvSpPr>
        <p:spPr>
          <a:xfrm>
            <a:off x="7349664" y="1252178"/>
            <a:ext cx="304809" cy="3216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32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765771" y="2347356"/>
            <a:ext cx="34262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b="1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354162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4589" y="144379"/>
            <a:ext cx="10635916" cy="6032584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After</a:t>
            </a:r>
            <a:r>
              <a:rPr lang="fr-FR" dirty="0"/>
              <a:t> acquisition, check the </a:t>
            </a:r>
            <a:r>
              <a:rPr lang="fr-FR" dirty="0" err="1"/>
              <a:t>column</a:t>
            </a:r>
            <a:r>
              <a:rPr lang="fr-FR" dirty="0"/>
              <a:t> ‘</a:t>
            </a:r>
            <a:r>
              <a:rPr lang="fr-FR" dirty="0" err="1"/>
              <a:t>rename</a:t>
            </a:r>
            <a:r>
              <a:rPr lang="fr-FR" dirty="0"/>
              <a:t>’ for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nodes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46" y="1129214"/>
            <a:ext cx="10475495" cy="5728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40648A-DD74-437B-BB83-3191A99A81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46" y="1129214"/>
            <a:ext cx="2722352" cy="26078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22275" y="2879915"/>
            <a:ext cx="683534" cy="5615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37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4590" y="192505"/>
            <a:ext cx="6432884" cy="6400800"/>
          </a:xfrm>
        </p:spPr>
        <p:txBody>
          <a:bodyPr>
            <a:normAutofit/>
          </a:bodyPr>
          <a:lstStyle/>
          <a:p>
            <a:pPr lvl="0"/>
            <a:r>
              <a:rPr lang="fr-FR" dirty="0"/>
              <a:t>Open the module ‘</a:t>
            </a:r>
            <a:r>
              <a:rPr lang="fr-FR" dirty="0" err="1"/>
              <a:t>Fiducial</a:t>
            </a:r>
            <a:r>
              <a:rPr lang="fr-FR" dirty="0"/>
              <a:t> Registration </a:t>
            </a:r>
            <a:r>
              <a:rPr lang="fr-FR" dirty="0" err="1"/>
              <a:t>Wizard</a:t>
            </a:r>
            <a:r>
              <a:rPr lang="fr-FR" dirty="0"/>
              <a:t>’</a:t>
            </a:r>
          </a:p>
          <a:p>
            <a:pPr lvl="0"/>
            <a:r>
              <a:rPr lang="en-US" dirty="0"/>
              <a:t>‘from fiducials’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en-US" dirty="0"/>
              <a:t> ‘create new </a:t>
            </a:r>
            <a:r>
              <a:rPr lang="en-US" dirty="0" err="1"/>
              <a:t>markupsFiducial</a:t>
            </a:r>
            <a:r>
              <a:rPr lang="en-US" dirty="0"/>
              <a:t> as…’ and rename ‘</a:t>
            </a:r>
            <a:r>
              <a:rPr lang="en-US" dirty="0" err="1"/>
              <a:t>ImageFiducials</a:t>
            </a:r>
            <a:r>
              <a:rPr lang="en-US" dirty="0"/>
              <a:t>’</a:t>
            </a:r>
            <a:endParaRPr lang="fr-FR" dirty="0"/>
          </a:p>
          <a:p>
            <a:pPr lvl="0"/>
            <a:r>
              <a:rPr lang="en-US" dirty="0"/>
              <a:t>‘to fiducials’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‘create new </a:t>
            </a:r>
            <a:r>
              <a:rPr lang="en-US" dirty="0" err="1"/>
              <a:t>markupsFiducial</a:t>
            </a:r>
            <a:r>
              <a:rPr lang="en-US" dirty="0"/>
              <a:t> as…’ and rename ‘</a:t>
            </a:r>
            <a:r>
              <a:rPr lang="en-US" dirty="0" err="1"/>
              <a:t>ProbeFiducials</a:t>
            </a:r>
            <a:r>
              <a:rPr lang="en-US" dirty="0"/>
              <a:t>’</a:t>
            </a:r>
          </a:p>
          <a:p>
            <a:r>
              <a:rPr lang="fr-FR" dirty="0"/>
              <a:t>‘place </a:t>
            </a:r>
            <a:r>
              <a:rPr lang="fr-FR" dirty="0" err="1"/>
              <a:t>fiducials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transforms</a:t>
            </a:r>
            <a:r>
              <a:rPr lang="fr-FR" dirty="0"/>
              <a:t>’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first ‘none’ second ‘</a:t>
            </a:r>
            <a:r>
              <a:rPr lang="fr-FR" dirty="0" err="1"/>
              <a:t>StylusTipToStylus</a:t>
            </a:r>
            <a:r>
              <a:rPr lang="fr-FR" dirty="0"/>
              <a:t>’. </a:t>
            </a:r>
          </a:p>
          <a:p>
            <a:pPr lvl="0"/>
            <a:r>
              <a:rPr lang="en-US" dirty="0"/>
              <a:t>‘registration results’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‘create new transform as…’ and rename ‘</a:t>
            </a:r>
            <a:r>
              <a:rPr lang="en-US" dirty="0" err="1"/>
              <a:t>ImageToProbe</a:t>
            </a:r>
            <a:r>
              <a:rPr lang="en-US" dirty="0"/>
              <a:t>’</a:t>
            </a:r>
            <a:endParaRPr lang="fr-FR" dirty="0"/>
          </a:p>
          <a:p>
            <a:pPr lvl="0"/>
            <a:r>
              <a:rPr lang="en-US" dirty="0"/>
              <a:t>Select ‘similarity’ and ‘manual update’. 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42" b="25649"/>
          <a:stretch/>
        </p:blipFill>
        <p:spPr>
          <a:xfrm>
            <a:off x="6849979" y="24476"/>
            <a:ext cx="4251158" cy="67368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49979" y="1913699"/>
            <a:ext cx="706521" cy="3529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6888079" y="3615499"/>
            <a:ext cx="706521" cy="3529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849979" y="5188416"/>
            <a:ext cx="4148221" cy="5646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849979" y="5956300"/>
            <a:ext cx="706521" cy="203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8831179" y="6057900"/>
            <a:ext cx="706521" cy="203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7514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522514"/>
            <a:ext cx="5243286" cy="5654449"/>
          </a:xfrm>
        </p:spPr>
        <p:txBody>
          <a:bodyPr>
            <a:normAutofit/>
          </a:bodyPr>
          <a:lstStyle/>
          <a:p>
            <a:pPr lvl="0"/>
            <a:r>
              <a:rPr lang="fr-FR" dirty="0"/>
              <a:t>Play the spatial calibration </a:t>
            </a:r>
            <a:r>
              <a:rPr lang="fr-FR" dirty="0" err="1"/>
              <a:t>sequence</a:t>
            </a:r>
            <a:r>
              <a:rPr lang="fr-FR" dirty="0"/>
              <a:t>. </a:t>
            </a:r>
          </a:p>
          <a:p>
            <a:pPr lvl="0"/>
            <a:r>
              <a:rPr lang="fr-FR" dirty="0" err="1"/>
              <a:t>Press</a:t>
            </a:r>
            <a:r>
              <a:rPr lang="fr-FR" dirty="0"/>
              <a:t> pause </a:t>
            </a:r>
            <a:r>
              <a:rPr lang="fr-FR" dirty="0" err="1"/>
              <a:t>when</a:t>
            </a:r>
            <a:r>
              <a:rPr lang="fr-FR" dirty="0"/>
              <a:t> the </a:t>
            </a:r>
            <a:r>
              <a:rPr lang="fr-FR" dirty="0" err="1"/>
              <a:t>stylus</a:t>
            </a:r>
            <a:r>
              <a:rPr lang="fr-FR" dirty="0"/>
              <a:t> tip </a:t>
            </a:r>
            <a:r>
              <a:rPr lang="fr-FR" dirty="0" err="1"/>
              <a:t>appears</a:t>
            </a:r>
            <a:r>
              <a:rPr lang="fr-FR" dirty="0"/>
              <a:t> on the </a:t>
            </a:r>
            <a:r>
              <a:rPr lang="fr-FR" dirty="0" err="1"/>
              <a:t>ultrasound</a:t>
            </a:r>
            <a:r>
              <a:rPr lang="fr-FR" dirty="0"/>
              <a:t> image. </a:t>
            </a:r>
          </a:p>
          <a:p>
            <a:pPr lvl="0"/>
            <a:r>
              <a:rPr lang="fr-FR" dirty="0"/>
              <a:t>On the </a:t>
            </a:r>
            <a:r>
              <a:rPr lang="fr-FR" dirty="0" err="1"/>
              <a:t>icon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arrow</a:t>
            </a:r>
            <a:r>
              <a:rPr lang="fr-FR" dirty="0"/>
              <a:t> </a:t>
            </a:r>
            <a:r>
              <a:rPr lang="fr-FR" dirty="0" err="1"/>
              <a:t>upward</a:t>
            </a:r>
            <a:r>
              <a:rPr lang="fr-FR" dirty="0"/>
              <a:t> </a:t>
            </a:r>
            <a:r>
              <a:rPr lang="fr-FR" dirty="0" err="1"/>
              <a:t>corresponding</a:t>
            </a:r>
            <a:r>
              <a:rPr lang="fr-FR" dirty="0"/>
              <a:t> to ‘</a:t>
            </a:r>
            <a:r>
              <a:rPr lang="fr-FR" dirty="0" err="1"/>
              <a:t>ImageFiducials</a:t>
            </a:r>
            <a:r>
              <a:rPr lang="fr-FR" dirty="0"/>
              <a:t>’</a:t>
            </a:r>
          </a:p>
          <a:p>
            <a:pPr lvl="0"/>
            <a:r>
              <a:rPr lang="fr-FR" dirty="0"/>
              <a:t>Click on the </a:t>
            </a:r>
            <a:r>
              <a:rPr lang="fr-FR" dirty="0" err="1"/>
              <a:t>ultrasound</a:t>
            </a:r>
            <a:r>
              <a:rPr lang="fr-FR" dirty="0"/>
              <a:t> image on the </a:t>
            </a:r>
            <a:r>
              <a:rPr lang="fr-FR" dirty="0" err="1"/>
              <a:t>stylus</a:t>
            </a:r>
            <a:r>
              <a:rPr lang="fr-FR" dirty="0"/>
              <a:t> tip. 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98" b="90107"/>
          <a:stretch/>
        </p:blipFill>
        <p:spPr>
          <a:xfrm>
            <a:off x="6081486" y="729752"/>
            <a:ext cx="5446278" cy="571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42" b="52054"/>
          <a:stretch/>
        </p:blipFill>
        <p:spPr>
          <a:xfrm>
            <a:off x="6081486" y="1507990"/>
            <a:ext cx="3920034" cy="40059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31844" y="3248527"/>
            <a:ext cx="304809" cy="3216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6529557" y="854416"/>
            <a:ext cx="304809" cy="3216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4" r="40781" b="49143"/>
          <a:stretch/>
        </p:blipFill>
        <p:spPr>
          <a:xfrm>
            <a:off x="8161170" y="3863570"/>
            <a:ext cx="3566400" cy="2994430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9346414" y="5166637"/>
            <a:ext cx="407717" cy="39156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35</a:t>
            </a:fld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5167618" y="3028426"/>
            <a:ext cx="3984771" cy="2852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440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3BD61E-BBFB-3CED-A1C7-2EFB1122DD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8" r="75365" b="23177"/>
          <a:stretch/>
        </p:blipFill>
        <p:spPr>
          <a:xfrm>
            <a:off x="3976691" y="14347"/>
            <a:ext cx="6495477" cy="2971093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2347" y="531681"/>
            <a:ext cx="3553779" cy="6326319"/>
          </a:xfrm>
        </p:spPr>
        <p:txBody>
          <a:bodyPr>
            <a:normAutofit lnSpcReduction="10000"/>
          </a:bodyPr>
          <a:lstStyle/>
          <a:p>
            <a:pPr lvl="0"/>
            <a:r>
              <a:rPr lang="fr-FR" dirty="0"/>
              <a:t>Click on ‘place to’ for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fiducial</a:t>
            </a:r>
            <a:r>
              <a:rPr lang="fr-FR" dirty="0"/>
              <a:t> </a:t>
            </a:r>
            <a:r>
              <a:rPr lang="fr-FR" dirty="0" err="1"/>
              <a:t>added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software </a:t>
            </a:r>
            <a:r>
              <a:rPr lang="fr-FR" dirty="0" err="1"/>
              <a:t>can</a:t>
            </a:r>
            <a:r>
              <a:rPr lang="fr-FR" dirty="0"/>
              <a:t> match the </a:t>
            </a:r>
            <a:r>
              <a:rPr lang="fr-FR" dirty="0" err="1"/>
              <a:t>fiducial</a:t>
            </a:r>
            <a:r>
              <a:rPr lang="fr-FR" dirty="0"/>
              <a:t> on the </a:t>
            </a:r>
            <a:r>
              <a:rPr lang="fr-FR" dirty="0" err="1"/>
              <a:t>ultrasound</a:t>
            </a:r>
            <a:r>
              <a:rPr lang="fr-FR" dirty="0"/>
              <a:t> image ‘image’ to a </a:t>
            </a:r>
            <a:r>
              <a:rPr lang="fr-FR" dirty="0" err="1"/>
              <a:t>fiducial</a:t>
            </a:r>
            <a:r>
              <a:rPr lang="fr-FR" dirty="0"/>
              <a:t> of the probe </a:t>
            </a:r>
            <a:r>
              <a:rPr lang="fr-FR" dirty="0" err="1"/>
              <a:t>tracker</a:t>
            </a:r>
            <a:r>
              <a:rPr lang="fr-FR" dirty="0"/>
              <a:t> ‘probe’. </a:t>
            </a:r>
          </a:p>
          <a:p>
            <a:pPr lvl="0"/>
            <a:r>
              <a:rPr lang="fr-FR" dirty="0"/>
              <a:t>The </a:t>
            </a:r>
            <a:r>
              <a:rPr lang="fr-FR" dirty="0" err="1"/>
              <a:t>transform</a:t>
            </a:r>
            <a:r>
              <a:rPr lang="fr-FR" dirty="0"/>
              <a:t> </a:t>
            </a:r>
            <a:r>
              <a:rPr lang="fr-FR" dirty="0" err="1"/>
              <a:t>ImageToProbe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automatically</a:t>
            </a:r>
            <a:r>
              <a:rPr lang="fr-FR" dirty="0"/>
              <a:t> </a:t>
            </a:r>
            <a:r>
              <a:rPr lang="fr-FR" dirty="0" err="1"/>
              <a:t>calculated</a:t>
            </a:r>
            <a:r>
              <a:rPr lang="fr-FR" dirty="0"/>
              <a:t> (the RMS </a:t>
            </a:r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displayed</a:t>
            </a:r>
            <a:r>
              <a:rPr lang="fr-FR" dirty="0"/>
              <a:t>).</a:t>
            </a:r>
          </a:p>
          <a:p>
            <a:pPr lvl="0"/>
            <a:r>
              <a:rPr lang="fr-FR" dirty="0"/>
              <a:t>The RMS </a:t>
            </a:r>
            <a:r>
              <a:rPr lang="fr-FR" dirty="0" err="1"/>
              <a:t>error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1 and 3.</a:t>
            </a:r>
          </a:p>
        </p:txBody>
      </p:sp>
      <p:sp>
        <p:nvSpPr>
          <p:cNvPr id="6" name="Rectangle 5"/>
          <p:cNvSpPr/>
          <p:nvPr/>
        </p:nvSpPr>
        <p:spPr>
          <a:xfrm>
            <a:off x="3976691" y="2245896"/>
            <a:ext cx="2826943" cy="3279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9651805" y="707365"/>
            <a:ext cx="762388" cy="3006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36</a:t>
            </a:fld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C03415-24FD-371C-4204-5C132290AC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84" y="2985440"/>
            <a:ext cx="7081253" cy="38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2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296" y="179186"/>
            <a:ext cx="11075504" cy="6678814"/>
          </a:xfrm>
        </p:spPr>
        <p:txBody>
          <a:bodyPr>
            <a:normAutofit/>
          </a:bodyPr>
          <a:lstStyle/>
          <a:p>
            <a:r>
              <a:rPr lang="fr-FR" dirty="0"/>
              <a:t>Click on ‘File’ </a:t>
            </a:r>
            <a:r>
              <a:rPr lang="fr-FR" dirty="0">
                <a:sym typeface="Wingdings" panose="05000000000000000000" pitchFamily="2" charset="2"/>
              </a:rPr>
              <a:t> ‘Save’</a:t>
            </a:r>
            <a:endParaRPr lang="fr-FR" dirty="0"/>
          </a:p>
          <a:p>
            <a:r>
              <a:rPr lang="fr-FR" dirty="0"/>
              <a:t>Check all </a:t>
            </a:r>
            <a:r>
              <a:rPr lang="fr-FR" dirty="0" err="1"/>
              <a:t>elements</a:t>
            </a:r>
            <a:r>
              <a:rPr lang="fr-FR" dirty="0"/>
              <a:t> of the </a:t>
            </a:r>
            <a:r>
              <a:rPr lang="fr-FR" dirty="0" err="1"/>
              <a:t>scene</a:t>
            </a:r>
            <a:endParaRPr lang="fr-FR" dirty="0"/>
          </a:p>
          <a:p>
            <a:r>
              <a:rPr lang="fr-FR" dirty="0" err="1"/>
              <a:t>Choose</a:t>
            </a:r>
            <a:r>
              <a:rPr lang="fr-FR" dirty="0"/>
              <a:t> the </a:t>
            </a:r>
            <a:r>
              <a:rPr lang="fr-FR" dirty="0" err="1"/>
              <a:t>folder</a:t>
            </a:r>
            <a:r>
              <a:rPr lang="fr-FR" dirty="0"/>
              <a:t> to </a:t>
            </a:r>
            <a:r>
              <a:rPr lang="fr-FR" dirty="0" err="1"/>
              <a:t>save</a:t>
            </a:r>
            <a:r>
              <a:rPr lang="fr-FR" dirty="0"/>
              <a:t> all the </a:t>
            </a:r>
            <a:r>
              <a:rPr lang="fr-FR" dirty="0" err="1"/>
              <a:t>elements</a:t>
            </a:r>
            <a:r>
              <a:rPr lang="fr-FR" dirty="0"/>
              <a:t> ‘Change directory for </a:t>
            </a:r>
            <a:r>
              <a:rPr lang="fr-FR" dirty="0" err="1"/>
              <a:t>selected</a:t>
            </a:r>
            <a:r>
              <a:rPr lang="fr-FR" dirty="0"/>
              <a:t> files’, for </a:t>
            </a:r>
            <a:r>
              <a:rPr lang="fr-FR" dirty="0" err="1"/>
              <a:t>example</a:t>
            </a:r>
            <a:r>
              <a:rPr lang="fr-FR" dirty="0"/>
              <a:t> ‘calibration_15092020’.  </a:t>
            </a:r>
          </a:p>
          <a:p>
            <a:r>
              <a:rPr lang="fr-FR" dirty="0"/>
              <a:t>Click on ‘Save’</a:t>
            </a:r>
          </a:p>
          <a:p>
            <a:r>
              <a:rPr lang="fr-FR" dirty="0" err="1"/>
              <a:t>Wait</a:t>
            </a:r>
            <a:r>
              <a:rPr lang="fr-FR" dirty="0"/>
              <a:t>,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one or </a:t>
            </a:r>
            <a:r>
              <a:rPr lang="fr-FR" dirty="0" err="1"/>
              <a:t>two</a:t>
            </a:r>
            <a:r>
              <a:rPr lang="fr-FR" dirty="0"/>
              <a:t> minutes.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QUIT SLICER 3D AND PLUSSERVER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110" y="3049180"/>
            <a:ext cx="5925377" cy="29626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B0427-9B42-432A-A6B7-A9AA68EEE773}"/>
              </a:ext>
            </a:extLst>
          </p:cNvPr>
          <p:cNvSpPr/>
          <p:nvPr/>
        </p:nvSpPr>
        <p:spPr>
          <a:xfrm>
            <a:off x="3134110" y="5632073"/>
            <a:ext cx="4261402" cy="3797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37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3B0427-9B42-432A-A6B7-A9AA68EEE773}"/>
              </a:ext>
            </a:extLst>
          </p:cNvPr>
          <p:cNvSpPr/>
          <p:nvPr/>
        </p:nvSpPr>
        <p:spPr>
          <a:xfrm>
            <a:off x="3134110" y="3739137"/>
            <a:ext cx="258282" cy="2889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128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DA9AF83F-368D-4022-B0E6-8FD947D87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296" y="179186"/>
            <a:ext cx="11075504" cy="6678814"/>
          </a:xfrm>
        </p:spPr>
        <p:txBody>
          <a:bodyPr>
            <a:normAutofit/>
          </a:bodyPr>
          <a:lstStyle/>
          <a:p>
            <a:r>
              <a:rPr lang="fr-FR" dirty="0"/>
              <a:t>In Windows explorer, go to the folder in </a:t>
            </a:r>
            <a:r>
              <a:rPr lang="fr-FR" dirty="0" err="1"/>
              <a:t>which</a:t>
            </a:r>
            <a:r>
              <a:rPr lang="fr-FR" dirty="0"/>
              <a:t> the spatial calibration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saved</a:t>
            </a:r>
            <a:r>
              <a:rPr lang="fr-FR" dirty="0"/>
              <a:t>, and copy the file ‘ImageToProbe.h5’</a:t>
            </a:r>
          </a:p>
          <a:p>
            <a:r>
              <a:rPr lang="fr-FR" dirty="0"/>
              <a:t>Paste </a:t>
            </a:r>
            <a:r>
              <a:rPr lang="fr-FR" dirty="0" err="1"/>
              <a:t>this</a:t>
            </a:r>
            <a:r>
              <a:rPr lang="fr-FR" dirty="0"/>
              <a:t> file in the folder ‘C:/</a:t>
            </a:r>
            <a:r>
              <a:rPr lang="fr-FR" dirty="0" err="1"/>
              <a:t>Users</a:t>
            </a:r>
            <a:r>
              <a:rPr lang="fr-FR" dirty="0"/>
              <a:t>/Labo MIP/PlusApp-2.8.0.20191105-Win64/config’ </a:t>
            </a:r>
            <a:r>
              <a:rPr lang="fr-FR" dirty="0">
                <a:sym typeface="Wingdings" panose="05000000000000000000" pitchFamily="2" charset="2"/>
              </a:rPr>
              <a:t> ‘Scene_Template_Probe10-2_Prof4,5’, by </a:t>
            </a:r>
            <a:r>
              <a:rPr lang="fr-FR" dirty="0" err="1">
                <a:sym typeface="Wingdings" panose="05000000000000000000" pitchFamily="2" charset="2"/>
              </a:rPr>
              <a:t>modifying</a:t>
            </a:r>
            <a:r>
              <a:rPr lang="fr-FR" dirty="0">
                <a:sym typeface="Wingdings" panose="05000000000000000000" pitchFamily="2" charset="2"/>
              </a:rPr>
              <a:t> if </a:t>
            </a:r>
            <a:r>
              <a:rPr lang="fr-FR" dirty="0" err="1">
                <a:sym typeface="Wingdings" panose="05000000000000000000" pitchFamily="2" charset="2"/>
              </a:rPr>
              <a:t>needed</a:t>
            </a:r>
            <a:r>
              <a:rPr lang="fr-FR" dirty="0">
                <a:sym typeface="Wingdings" panose="05000000000000000000" pitchFamily="2" charset="2"/>
              </a:rPr>
              <a:t> the </a:t>
            </a:r>
            <a:r>
              <a:rPr lang="fr-FR" dirty="0" err="1">
                <a:sym typeface="Wingdings" panose="05000000000000000000" pitchFamily="2" charset="2"/>
              </a:rPr>
              <a:t>name</a:t>
            </a:r>
            <a:r>
              <a:rPr lang="fr-FR" dirty="0">
                <a:sym typeface="Wingdings" panose="05000000000000000000" pitchFamily="2" charset="2"/>
              </a:rPr>
              <a:t> of the folder to </a:t>
            </a:r>
            <a:r>
              <a:rPr lang="fr-FR" dirty="0" err="1">
                <a:sym typeface="Wingdings" panose="05000000000000000000" pitchFamily="2" charset="2"/>
              </a:rPr>
              <a:t>conform</a:t>
            </a:r>
            <a:r>
              <a:rPr lang="fr-FR" dirty="0">
                <a:sym typeface="Wingdings" panose="05000000000000000000" pitchFamily="2" charset="2"/>
              </a:rPr>
              <a:t> to the </a:t>
            </a:r>
            <a:r>
              <a:rPr lang="fr-FR" dirty="0" err="1">
                <a:sym typeface="Wingdings" panose="05000000000000000000" pitchFamily="2" charset="2"/>
              </a:rPr>
              <a:t>actual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characteristics</a:t>
            </a:r>
            <a:r>
              <a:rPr lang="fr-FR" dirty="0">
                <a:sym typeface="Wingdings" panose="05000000000000000000" pitchFamily="2" charset="2"/>
              </a:rPr>
              <a:t> (probe model, </a:t>
            </a:r>
            <a:r>
              <a:rPr lang="fr-FR" dirty="0" err="1">
                <a:sym typeface="Wingdings" panose="05000000000000000000" pitchFamily="2" charset="2"/>
              </a:rPr>
              <a:t>depth</a:t>
            </a:r>
            <a:r>
              <a:rPr lang="fr-FR" dirty="0">
                <a:sym typeface="Wingdings" panose="05000000000000000000" pitchFamily="2" charset="2"/>
              </a:rPr>
              <a:t>, etc.)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3749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1823032" cy="2387600"/>
          </a:xfrm>
        </p:spPr>
        <p:txBody>
          <a:bodyPr/>
          <a:lstStyle/>
          <a:p>
            <a:r>
              <a:rPr lang="fr-FR" b="1" dirty="0"/>
              <a:t>5. ACQUISITION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132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10299032" cy="2387600"/>
          </a:xfrm>
        </p:spPr>
        <p:txBody>
          <a:bodyPr/>
          <a:lstStyle/>
          <a:p>
            <a:r>
              <a:rPr lang="fr-FR" b="1" dirty="0"/>
              <a:t>1.1 CAREFUL !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40905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40</a:t>
            </a:fld>
            <a:endParaRPr lang="fr-FR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91193" y="8586"/>
            <a:ext cx="10515600" cy="1325563"/>
          </a:xfrm>
        </p:spPr>
        <p:txBody>
          <a:bodyPr/>
          <a:lstStyle/>
          <a:p>
            <a:r>
              <a:rPr lang="fr-FR" dirty="0"/>
              <a:t>Plus Server </a:t>
            </a:r>
            <a:r>
              <a:rPr lang="fr-FR" dirty="0" err="1"/>
              <a:t>Launcher</a:t>
            </a:r>
            <a:r>
              <a:rPr lang="fr-FR" dirty="0"/>
              <a:t> Software</a:t>
            </a:r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457199" y="1129721"/>
            <a:ext cx="7032568" cy="2177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Start Plus Server </a:t>
            </a:r>
            <a:r>
              <a:rPr lang="fr-FR" dirty="0" err="1"/>
              <a:t>Launcher</a:t>
            </a:r>
            <a:endParaRPr lang="fr-FR" dirty="0"/>
          </a:p>
          <a:p>
            <a:r>
              <a:rPr lang="fr-FR" dirty="0" err="1"/>
              <a:t>Load</a:t>
            </a:r>
            <a:r>
              <a:rPr lang="fr-FR" dirty="0"/>
              <a:t> the file </a:t>
            </a:r>
            <a:r>
              <a:rPr lang="fr-FR" b="1" dirty="0" err="1"/>
              <a:t>LaboMIP</a:t>
            </a:r>
            <a:r>
              <a:rPr lang="fr-FR" b="1" dirty="0"/>
              <a:t> ACQUISITION</a:t>
            </a:r>
          </a:p>
          <a:p>
            <a:r>
              <a:rPr lang="fr-FR" dirty="0"/>
              <a:t>Click on ‘</a:t>
            </a:r>
            <a:r>
              <a:rPr lang="fr-FR" dirty="0" err="1"/>
              <a:t>Launch</a:t>
            </a:r>
            <a:r>
              <a:rPr lang="fr-FR" dirty="0"/>
              <a:t> Server’</a:t>
            </a:r>
          </a:p>
          <a:p>
            <a:r>
              <a:rPr lang="fr-FR" b="1" dirty="0"/>
              <a:t>DO NOT QUIT ‘Plus server’</a:t>
            </a:r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086" y="2152997"/>
            <a:ext cx="4591050" cy="37909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AA47D0-F7A9-4821-9699-CA7E35C76292}"/>
              </a:ext>
            </a:extLst>
          </p:cNvPr>
          <p:cNvSpPr/>
          <p:nvPr/>
        </p:nvSpPr>
        <p:spPr>
          <a:xfrm>
            <a:off x="5654335" y="3167149"/>
            <a:ext cx="3157155" cy="2810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048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10109"/>
            <a:ext cx="10515600" cy="858008"/>
          </a:xfrm>
        </p:spPr>
        <p:txBody>
          <a:bodyPr/>
          <a:lstStyle/>
          <a:p>
            <a:r>
              <a:rPr lang="fr-FR" dirty="0"/>
              <a:t>3D SLICER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5392" y="1401331"/>
            <a:ext cx="4985084" cy="5118002"/>
          </a:xfrm>
        </p:spPr>
        <p:txBody>
          <a:bodyPr>
            <a:normAutofit/>
          </a:bodyPr>
          <a:lstStyle/>
          <a:p>
            <a:pPr lvl="0"/>
            <a:r>
              <a:rPr lang="fr-FR" dirty="0"/>
              <a:t>Launch 3D Slicer</a:t>
            </a:r>
          </a:p>
          <a:p>
            <a:pPr lvl="0"/>
            <a:r>
              <a:rPr lang="fr-FR" dirty="0"/>
              <a:t>Click on</a:t>
            </a:r>
          </a:p>
          <a:p>
            <a:pPr lvl="0"/>
            <a:r>
              <a:rPr lang="fr-FR" dirty="0"/>
              <a:t>Click on ‘</a:t>
            </a:r>
            <a:r>
              <a:rPr lang="fr-FR" dirty="0" err="1"/>
              <a:t>Choose</a:t>
            </a:r>
            <a:r>
              <a:rPr lang="fr-FR" dirty="0"/>
              <a:t> File(s) to </a:t>
            </a:r>
            <a:r>
              <a:rPr lang="fr-FR" dirty="0" err="1"/>
              <a:t>Add</a:t>
            </a:r>
            <a:r>
              <a:rPr lang="fr-FR" dirty="0"/>
              <a:t>’</a:t>
            </a:r>
          </a:p>
          <a:p>
            <a:pPr lvl="0"/>
            <a:r>
              <a:rPr lang="fr-FR" dirty="0" err="1"/>
              <a:t>Load</a:t>
            </a:r>
            <a:r>
              <a:rPr lang="fr-FR" dirty="0"/>
              <a:t> the file </a:t>
            </a:r>
            <a:r>
              <a:rPr lang="fr-FR" dirty="0" err="1"/>
              <a:t>scene</a:t>
            </a:r>
            <a:r>
              <a:rPr lang="fr-FR" dirty="0"/>
              <a:t> (fichier .</a:t>
            </a:r>
            <a:r>
              <a:rPr lang="fr-FR" dirty="0" err="1"/>
              <a:t>mrml</a:t>
            </a:r>
            <a:r>
              <a:rPr lang="fr-FR" dirty="0"/>
              <a:t>) in the folder ‘C:/</a:t>
            </a:r>
            <a:r>
              <a:rPr lang="fr-FR" dirty="0" err="1"/>
              <a:t>Users</a:t>
            </a:r>
            <a:r>
              <a:rPr lang="fr-FR" dirty="0"/>
              <a:t>/Labo MIP/PlusApp-2.8.0.20191105-Win64/config’ </a:t>
            </a:r>
            <a:r>
              <a:rPr lang="fr-FR" dirty="0">
                <a:sym typeface="Wingdings" panose="05000000000000000000" pitchFamily="2" charset="2"/>
              </a:rPr>
              <a:t> ‘Scene_Template_Probe10-2_Prof4,5’ (or </a:t>
            </a:r>
            <a:r>
              <a:rPr lang="fr-FR" dirty="0" err="1">
                <a:sym typeface="Wingdings" panose="05000000000000000000" pitchFamily="2" charset="2"/>
              </a:rPr>
              <a:t>any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other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name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depending</a:t>
            </a:r>
            <a:r>
              <a:rPr lang="fr-FR" dirty="0">
                <a:sym typeface="Wingdings" panose="05000000000000000000" pitchFamily="2" charset="2"/>
              </a:rPr>
              <a:t> on the probe and </a:t>
            </a:r>
            <a:r>
              <a:rPr lang="fr-FR" dirty="0" err="1">
                <a:sym typeface="Wingdings" panose="05000000000000000000" pitchFamily="2" charset="2"/>
              </a:rPr>
              <a:t>depth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parameters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E4606B-DC51-443D-9A04-704ACD300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476" y="57623"/>
            <a:ext cx="6688667" cy="35234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00476" y="201404"/>
            <a:ext cx="287867" cy="2887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3F79F3-C572-4E24-91C0-F2799210C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33" t="15719" r="14636" b="13255"/>
          <a:stretch/>
        </p:blipFill>
        <p:spPr>
          <a:xfrm>
            <a:off x="1892576" y="1815548"/>
            <a:ext cx="424070" cy="4638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698C10-CB8B-4477-8AC8-8DF66DBDF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476" y="3724898"/>
            <a:ext cx="3388254" cy="20002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1F29D3-3EE7-48C8-B7C0-E51C2C1C2CDC}"/>
              </a:ext>
            </a:extLst>
          </p:cNvPr>
          <p:cNvSpPr/>
          <p:nvPr/>
        </p:nvSpPr>
        <p:spPr>
          <a:xfrm>
            <a:off x="5952066" y="3781761"/>
            <a:ext cx="702734" cy="3669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7B64C-A33B-49B2-AA07-967506C55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716" y="3960332"/>
            <a:ext cx="3869427" cy="271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28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10109"/>
            <a:ext cx="10515600" cy="858008"/>
          </a:xfrm>
        </p:spPr>
        <p:txBody>
          <a:bodyPr/>
          <a:lstStyle/>
          <a:p>
            <a:r>
              <a:rPr lang="fr-FR" dirty="0"/>
              <a:t>3D SLICER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5392" y="1401331"/>
            <a:ext cx="4985084" cy="5320144"/>
          </a:xfrm>
        </p:spPr>
        <p:txBody>
          <a:bodyPr>
            <a:normAutofit lnSpcReduction="10000"/>
          </a:bodyPr>
          <a:lstStyle/>
          <a:p>
            <a:pPr lvl="0"/>
            <a:r>
              <a:rPr lang="fr-FR" dirty="0" err="1"/>
              <a:t>Choose</a:t>
            </a:r>
            <a:r>
              <a:rPr lang="fr-FR" dirty="0"/>
              <a:t> the module « IGT »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« </a:t>
            </a:r>
            <a:r>
              <a:rPr lang="fr-FR" dirty="0" err="1"/>
              <a:t>OpenIGTLinkIF</a:t>
            </a:r>
            <a:r>
              <a:rPr lang="fr-FR" dirty="0"/>
              <a:t> »</a:t>
            </a:r>
          </a:p>
          <a:p>
            <a:pPr lvl="0"/>
            <a:r>
              <a:rPr lang="fr-FR" dirty="0" err="1"/>
              <a:t>Verify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« </a:t>
            </a:r>
            <a:r>
              <a:rPr lang="fr-FR" dirty="0" err="1"/>
              <a:t>Hostname</a:t>
            </a:r>
            <a:r>
              <a:rPr lang="fr-FR" dirty="0"/>
              <a:t> » = « localhost », port = 18944</a:t>
            </a:r>
          </a:p>
          <a:p>
            <a:pPr lvl="0"/>
            <a:r>
              <a:rPr lang="fr-FR" dirty="0"/>
              <a:t>Select </a:t>
            </a:r>
            <a:r>
              <a:rPr lang="fr-FR" dirty="0" err="1"/>
              <a:t>IGTLConnector</a:t>
            </a:r>
            <a:r>
              <a:rPr lang="fr-FR" dirty="0"/>
              <a:t> and check « </a:t>
            </a:r>
            <a:r>
              <a:rPr lang="fr-FR" dirty="0" err="1"/>
              <a:t>status</a:t>
            </a:r>
            <a:r>
              <a:rPr lang="fr-FR" dirty="0"/>
              <a:t> » = « active ».</a:t>
            </a:r>
          </a:p>
          <a:p>
            <a:pPr lvl="0"/>
            <a:r>
              <a:rPr lang="fr-FR" dirty="0"/>
              <a:t>The STATUS </a:t>
            </a:r>
            <a:r>
              <a:rPr lang="fr-FR" dirty="0" err="1"/>
              <a:t>indicator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on ‘ON’, </a:t>
            </a:r>
            <a:r>
              <a:rPr lang="fr-FR" dirty="0" err="1"/>
              <a:t>indicating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Slicer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correctly</a:t>
            </a:r>
            <a:r>
              <a:rPr lang="fr-FR" dirty="0"/>
              <a:t> </a:t>
            </a:r>
            <a:r>
              <a:rPr lang="fr-FR" dirty="0" err="1"/>
              <a:t>connected</a:t>
            </a:r>
            <a:r>
              <a:rPr lang="fr-FR" dirty="0"/>
              <a:t> to PLUS.</a:t>
            </a:r>
          </a:p>
          <a:p>
            <a:r>
              <a:rPr lang="fr-FR" dirty="0"/>
              <a:t>Click on the </a:t>
            </a:r>
            <a:r>
              <a:rPr lang="fr-FR" dirty="0" err="1"/>
              <a:t>arrow</a:t>
            </a:r>
            <a:r>
              <a:rPr lang="fr-FR" dirty="0"/>
              <a:t> on the </a:t>
            </a:r>
            <a:r>
              <a:rPr lang="fr-FR" dirty="0" err="1"/>
              <a:t>left</a:t>
            </a:r>
            <a:r>
              <a:rPr lang="fr-FR" dirty="0"/>
              <a:t> of </a:t>
            </a:r>
            <a:r>
              <a:rPr lang="fr-FR" dirty="0" err="1"/>
              <a:t>IGTLConnector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on the </a:t>
            </a:r>
            <a:r>
              <a:rPr lang="fr-FR" dirty="0" err="1"/>
              <a:t>arrow</a:t>
            </a:r>
            <a:r>
              <a:rPr lang="fr-FR" dirty="0"/>
              <a:t> on the </a:t>
            </a:r>
            <a:r>
              <a:rPr lang="fr-FR" dirty="0" err="1"/>
              <a:t>left</a:t>
            </a:r>
            <a:r>
              <a:rPr lang="fr-FR" dirty="0"/>
              <a:t> of IN, to </a:t>
            </a:r>
            <a:r>
              <a:rPr lang="fr-FR" dirty="0" err="1"/>
              <a:t>verify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eyes</a:t>
            </a:r>
            <a:r>
              <a:rPr lang="fr-FR" dirty="0"/>
              <a:t> are open : </a:t>
            </a:r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74" b="52827"/>
          <a:stretch/>
        </p:blipFill>
        <p:spPr>
          <a:xfrm>
            <a:off x="6891526" y="1029782"/>
            <a:ext cx="4339397" cy="43855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38357" y="4422706"/>
            <a:ext cx="1106904" cy="2887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7643786" y="4166014"/>
            <a:ext cx="547437" cy="2566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8191223" y="2863311"/>
            <a:ext cx="304513" cy="2045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914210" y="5172340"/>
            <a:ext cx="2743200" cy="365125"/>
          </a:xfrm>
        </p:spPr>
        <p:txBody>
          <a:bodyPr/>
          <a:lstStyle/>
          <a:p>
            <a:fld id="{10522D5D-170D-4D85-833E-DF658BD1E8D1}" type="slidenum">
              <a:rPr lang="fr-FR" smtClean="0"/>
              <a:t>42</a:t>
            </a:fld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767EC5-FFBB-4A2A-9DF1-6B27C9F947EC}"/>
              </a:ext>
            </a:extLst>
          </p:cNvPr>
          <p:cNvSpPr/>
          <p:nvPr/>
        </p:nvSpPr>
        <p:spPr>
          <a:xfrm>
            <a:off x="6890809" y="5043255"/>
            <a:ext cx="752977" cy="2566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D90D11-CF98-4155-8B4C-5BF86172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771" y="5415313"/>
            <a:ext cx="1263609" cy="95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53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10109"/>
            <a:ext cx="10515600" cy="858008"/>
          </a:xfrm>
        </p:spPr>
        <p:txBody>
          <a:bodyPr/>
          <a:lstStyle/>
          <a:p>
            <a:r>
              <a:rPr lang="fr-FR" dirty="0"/>
              <a:t>3D SLICER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5392" y="1401331"/>
            <a:ext cx="4985084" cy="5320144"/>
          </a:xfrm>
        </p:spPr>
        <p:txBody>
          <a:bodyPr>
            <a:normAutofit/>
          </a:bodyPr>
          <a:lstStyle/>
          <a:p>
            <a:pPr lvl="0"/>
            <a:r>
              <a:rPr lang="fr-FR" dirty="0" err="1"/>
              <a:t>Choose</a:t>
            </a:r>
            <a:r>
              <a:rPr lang="fr-FR" dirty="0"/>
              <a:t> the module « </a:t>
            </a:r>
            <a:r>
              <a:rPr lang="fr-FR" dirty="0" err="1"/>
              <a:t>Sequences</a:t>
            </a:r>
            <a:r>
              <a:rPr lang="fr-FR" dirty="0"/>
              <a:t> »</a:t>
            </a:r>
          </a:p>
          <a:p>
            <a:pPr lvl="0"/>
            <a:r>
              <a:rPr lang="fr-FR" dirty="0"/>
              <a:t>Click on the drop down menu ‘</a:t>
            </a:r>
            <a:r>
              <a:rPr lang="fr-FR" dirty="0" err="1"/>
              <a:t>SequenceBrowser</a:t>
            </a:r>
            <a:r>
              <a:rPr lang="fr-FR" dirty="0"/>
              <a:t>’</a:t>
            </a:r>
          </a:p>
          <a:p>
            <a:pPr lvl="0"/>
            <a:r>
              <a:rPr lang="fr-FR" dirty="0" err="1"/>
              <a:t>Choose</a:t>
            </a:r>
            <a:r>
              <a:rPr lang="fr-FR" dirty="0"/>
              <a:t> ‘acquisition_1’</a:t>
            </a:r>
          </a:p>
          <a:p>
            <a:endParaRPr lang="fr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14712F-4C73-424E-AA48-69C0246D8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055"/>
          <a:stretch/>
        </p:blipFill>
        <p:spPr>
          <a:xfrm>
            <a:off x="7518400" y="-10109"/>
            <a:ext cx="4673600" cy="678638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874B5D3-1E3E-4A00-BB7A-84DD4F4EDA6E}"/>
              </a:ext>
            </a:extLst>
          </p:cNvPr>
          <p:cNvSpPr/>
          <p:nvPr/>
        </p:nvSpPr>
        <p:spPr>
          <a:xfrm>
            <a:off x="9071812" y="274517"/>
            <a:ext cx="1443788" cy="3350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19BD26-0518-4950-AF99-875002056264}"/>
              </a:ext>
            </a:extLst>
          </p:cNvPr>
          <p:cNvSpPr/>
          <p:nvPr/>
        </p:nvSpPr>
        <p:spPr>
          <a:xfrm>
            <a:off x="8208212" y="1747717"/>
            <a:ext cx="3983788" cy="3350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02CD3-DF5B-45B9-9D8A-06FB7CFE2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09"/>
          <a:stretch/>
        </p:blipFill>
        <p:spPr>
          <a:xfrm>
            <a:off x="1996662" y="4127320"/>
            <a:ext cx="4675186" cy="254631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6A30EF3-5E8E-4B23-BC89-97ABE2515FA6}"/>
              </a:ext>
            </a:extLst>
          </p:cNvPr>
          <p:cNvSpPr/>
          <p:nvPr/>
        </p:nvSpPr>
        <p:spPr>
          <a:xfrm>
            <a:off x="2613664" y="4537844"/>
            <a:ext cx="2873380" cy="2716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32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8548" y="641684"/>
            <a:ext cx="11742820" cy="5535279"/>
          </a:xfrm>
        </p:spPr>
        <p:txBody>
          <a:bodyPr/>
          <a:lstStyle/>
          <a:p>
            <a:pPr lvl="0"/>
            <a:r>
              <a:rPr lang="fr-FR" dirty="0"/>
              <a:t>Do not check the </a:t>
            </a:r>
            <a:r>
              <a:rPr lang="fr-FR" dirty="0" err="1"/>
              <a:t>columns</a:t>
            </a:r>
            <a:r>
              <a:rPr lang="fr-FR" dirty="0"/>
              <a:t> ‘</a:t>
            </a:r>
            <a:r>
              <a:rPr lang="fr-FR" dirty="0" err="1"/>
              <a:t>rename</a:t>
            </a:r>
            <a:r>
              <a:rPr lang="fr-FR" dirty="0"/>
              <a:t>’ and ‘</a:t>
            </a:r>
            <a:r>
              <a:rPr lang="fr-FR" dirty="0" err="1"/>
              <a:t>save</a:t>
            </a:r>
            <a:r>
              <a:rPr lang="fr-FR" dirty="0"/>
              <a:t> changes’. </a:t>
            </a:r>
          </a:p>
          <a:p>
            <a:r>
              <a:rPr lang="fr-FR" dirty="0"/>
              <a:t>Record the acquisition by </a:t>
            </a:r>
            <a:r>
              <a:rPr lang="fr-FR" dirty="0" err="1"/>
              <a:t>clicking</a:t>
            </a:r>
            <a:r>
              <a:rPr lang="fr-FR" dirty="0"/>
              <a:t> on the </a:t>
            </a:r>
            <a:r>
              <a:rPr lang="fr-FR" dirty="0" err="1"/>
              <a:t>red</a:t>
            </a:r>
            <a:r>
              <a:rPr lang="fr-FR" dirty="0"/>
              <a:t> dot. </a:t>
            </a:r>
          </a:p>
          <a:p>
            <a:pPr lvl="0"/>
            <a:r>
              <a:rPr lang="fr-FR" dirty="0" err="1"/>
              <a:t>After</a:t>
            </a:r>
            <a:r>
              <a:rPr lang="fr-FR" dirty="0"/>
              <a:t> the </a:t>
            </a:r>
            <a:r>
              <a:rPr lang="fr-FR" dirty="0" err="1"/>
              <a:t>recording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finished</a:t>
            </a:r>
            <a:r>
              <a:rPr lang="fr-FR" dirty="0"/>
              <a:t>, check the </a:t>
            </a:r>
            <a:r>
              <a:rPr lang="fr-FR" dirty="0" err="1"/>
              <a:t>column</a:t>
            </a:r>
            <a:r>
              <a:rPr lang="fr-FR" dirty="0"/>
              <a:t> ‘</a:t>
            </a:r>
            <a:r>
              <a:rPr lang="fr-FR" dirty="0" err="1"/>
              <a:t>rename</a:t>
            </a:r>
            <a:r>
              <a:rPr lang="fr-FR" dirty="0"/>
              <a:t>’ for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nodes</a:t>
            </a:r>
            <a:r>
              <a:rPr lang="fr-FR" dirty="0"/>
              <a:t>. 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6966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1823032" cy="2387600"/>
          </a:xfrm>
        </p:spPr>
        <p:txBody>
          <a:bodyPr/>
          <a:lstStyle/>
          <a:p>
            <a:r>
              <a:rPr lang="fr-FR" b="1" dirty="0"/>
              <a:t>6. VOLUME RECONSTRUCTION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6760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6554D-C8C1-4B2A-8EB4-2A9CD4578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207818"/>
            <a:ext cx="4995950" cy="5969145"/>
          </a:xfrm>
        </p:spPr>
        <p:txBody>
          <a:bodyPr>
            <a:normAutofit/>
          </a:bodyPr>
          <a:lstStyle/>
          <a:p>
            <a:endParaRPr lang="fr-FR" dirty="0"/>
          </a:p>
          <a:p>
            <a:pPr marL="0" indent="0">
              <a:buNone/>
            </a:pPr>
            <a:r>
              <a:rPr lang="fr-FR" sz="4000" b="1" dirty="0"/>
              <a:t>CASE 1 : I </a:t>
            </a:r>
            <a:r>
              <a:rPr lang="fr-FR" sz="4000" b="1" dirty="0" err="1"/>
              <a:t>just</a:t>
            </a:r>
            <a:r>
              <a:rPr lang="fr-FR" sz="4000" b="1" dirty="0"/>
              <a:t> </a:t>
            </a:r>
            <a:r>
              <a:rPr lang="fr-FR" sz="4000" b="1" dirty="0" err="1"/>
              <a:t>performed</a:t>
            </a:r>
            <a:r>
              <a:rPr lang="fr-FR" sz="4000" b="1" dirty="0"/>
              <a:t> an acquisition</a:t>
            </a:r>
          </a:p>
          <a:p>
            <a:pPr marL="0" indent="0">
              <a:buNone/>
            </a:pPr>
            <a:endParaRPr lang="fr-FR" sz="4000" b="1" dirty="0"/>
          </a:p>
          <a:p>
            <a:r>
              <a:rPr lang="fr-FR" b="1" dirty="0">
                <a:solidFill>
                  <a:srgbClr val="00B050"/>
                </a:solidFill>
              </a:rPr>
              <a:t>Go to the </a:t>
            </a:r>
            <a:r>
              <a:rPr lang="fr-FR" b="1" dirty="0" err="1">
                <a:solidFill>
                  <a:srgbClr val="00B050"/>
                </a:solidFill>
              </a:rPr>
              <a:t>next</a:t>
            </a:r>
            <a:r>
              <a:rPr lang="fr-FR" b="1" dirty="0">
                <a:solidFill>
                  <a:srgbClr val="00B050"/>
                </a:solidFill>
              </a:rPr>
              <a:t> slide.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46</a:t>
            </a:fld>
            <a:endParaRPr lang="fr-FR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86554D-C8C1-4B2A-8EB4-2A9CD4578FD7}"/>
              </a:ext>
            </a:extLst>
          </p:cNvPr>
          <p:cNvSpPr txBox="1">
            <a:spLocks/>
          </p:cNvSpPr>
          <p:nvPr/>
        </p:nvSpPr>
        <p:spPr>
          <a:xfrm>
            <a:off x="6357850" y="124691"/>
            <a:ext cx="4995950" cy="6350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4000" b="1" dirty="0"/>
              <a:t>CASE 2 : I </a:t>
            </a:r>
            <a:r>
              <a:rPr lang="fr-FR" sz="4000" b="1" dirty="0" err="1"/>
              <a:t>wish</a:t>
            </a:r>
            <a:r>
              <a:rPr lang="fr-FR" sz="4000" b="1" dirty="0"/>
              <a:t> to </a:t>
            </a:r>
            <a:r>
              <a:rPr lang="fr-FR" sz="4000" b="1" dirty="0" err="1"/>
              <a:t>process</a:t>
            </a:r>
            <a:r>
              <a:rPr lang="fr-FR" sz="4000" b="1" dirty="0"/>
              <a:t> </a:t>
            </a:r>
            <a:r>
              <a:rPr lang="fr-FR" sz="4000" b="1" dirty="0" err="1"/>
              <a:t>saved</a:t>
            </a:r>
            <a:r>
              <a:rPr lang="fr-FR" sz="4000" b="1" dirty="0"/>
              <a:t> 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4000" b="1" dirty="0"/>
          </a:p>
          <a:p>
            <a:r>
              <a:rPr lang="fr-FR" dirty="0"/>
              <a:t>Start Slicer 3D</a:t>
            </a:r>
          </a:p>
          <a:p>
            <a:r>
              <a:rPr lang="fr-FR" dirty="0"/>
              <a:t>Click on ‘File’ </a:t>
            </a:r>
            <a:r>
              <a:rPr lang="fr-FR" dirty="0">
                <a:sym typeface="Wingdings" panose="05000000000000000000" pitchFamily="2" charset="2"/>
              </a:rPr>
              <a:t> ‘</a:t>
            </a:r>
            <a:r>
              <a:rPr lang="fr-FR" dirty="0" err="1">
                <a:sym typeface="Wingdings" panose="05000000000000000000" pitchFamily="2" charset="2"/>
              </a:rPr>
              <a:t>Add</a:t>
            </a:r>
            <a:r>
              <a:rPr lang="fr-FR" dirty="0">
                <a:sym typeface="Wingdings" panose="05000000000000000000" pitchFamily="2" charset="2"/>
              </a:rPr>
              <a:t> data’  ‘</a:t>
            </a:r>
            <a:r>
              <a:rPr lang="fr-FR" dirty="0" err="1">
                <a:sym typeface="Wingdings" panose="05000000000000000000" pitchFamily="2" charset="2"/>
              </a:rPr>
              <a:t>Choose</a:t>
            </a:r>
            <a:r>
              <a:rPr lang="fr-FR" dirty="0">
                <a:sym typeface="Wingdings" panose="05000000000000000000" pitchFamily="2" charset="2"/>
              </a:rPr>
              <a:t> File(s) to </a:t>
            </a:r>
            <a:r>
              <a:rPr lang="fr-FR" dirty="0" err="1">
                <a:sym typeface="Wingdings" panose="05000000000000000000" pitchFamily="2" charset="2"/>
              </a:rPr>
              <a:t>Add</a:t>
            </a:r>
            <a:r>
              <a:rPr lang="fr-FR" dirty="0">
                <a:sym typeface="Wingdings" panose="05000000000000000000" pitchFamily="2" charset="2"/>
              </a:rPr>
              <a:t>’</a:t>
            </a:r>
          </a:p>
          <a:p>
            <a:r>
              <a:rPr lang="fr-FR" dirty="0">
                <a:sym typeface="Wingdings" panose="05000000000000000000" pitchFamily="2" charset="2"/>
              </a:rPr>
              <a:t>Select in the </a:t>
            </a:r>
            <a:r>
              <a:rPr lang="fr-FR" dirty="0" err="1">
                <a:sym typeface="Wingdings" panose="05000000000000000000" pitchFamily="2" charset="2"/>
              </a:rPr>
              <a:t>folder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with</a:t>
            </a:r>
            <a:r>
              <a:rPr lang="fr-FR" dirty="0">
                <a:sym typeface="Wingdings" panose="05000000000000000000" pitchFamily="2" charset="2"/>
              </a:rPr>
              <a:t> the </a:t>
            </a:r>
            <a:r>
              <a:rPr lang="fr-FR" dirty="0" err="1">
                <a:sym typeface="Wingdings" panose="05000000000000000000" pitchFamily="2" charset="2"/>
              </a:rPr>
              <a:t>saved</a:t>
            </a:r>
            <a:r>
              <a:rPr lang="fr-FR" dirty="0">
                <a:sym typeface="Wingdings" panose="05000000000000000000" pitchFamily="2" charset="2"/>
              </a:rPr>
              <a:t> data the file ‘</a:t>
            </a:r>
            <a:r>
              <a:rPr lang="fr-FR" dirty="0" err="1">
                <a:sym typeface="Wingdings" panose="05000000000000000000" pitchFamily="2" charset="2"/>
              </a:rPr>
              <a:t>Scene</a:t>
            </a:r>
            <a:r>
              <a:rPr lang="fr-FR" dirty="0">
                <a:sym typeface="Wingdings" panose="05000000000000000000" pitchFamily="2" charset="2"/>
              </a:rPr>
              <a:t>’ </a:t>
            </a:r>
            <a:r>
              <a:rPr lang="fr-FR" dirty="0" err="1">
                <a:sym typeface="Wingdings" panose="05000000000000000000" pitchFamily="2" charset="2"/>
              </a:rPr>
              <a:t>with</a:t>
            </a:r>
            <a:r>
              <a:rPr lang="fr-FR" dirty="0">
                <a:sym typeface="Wingdings" panose="05000000000000000000" pitchFamily="2" charset="2"/>
              </a:rPr>
              <a:t> the format ‘.</a:t>
            </a:r>
            <a:r>
              <a:rPr lang="fr-FR" dirty="0" err="1">
                <a:sym typeface="Wingdings" panose="05000000000000000000" pitchFamily="2" charset="2"/>
              </a:rPr>
              <a:t>mrml</a:t>
            </a:r>
            <a:r>
              <a:rPr lang="fr-FR" dirty="0">
                <a:sym typeface="Wingdings" panose="05000000000000000000" pitchFamily="2" charset="2"/>
              </a:rPr>
              <a:t>’</a:t>
            </a:r>
          </a:p>
          <a:p>
            <a:r>
              <a:rPr lang="fr-FR" dirty="0">
                <a:sym typeface="Wingdings" panose="05000000000000000000" pitchFamily="2" charset="2"/>
              </a:rPr>
              <a:t>The </a:t>
            </a:r>
            <a:r>
              <a:rPr lang="fr-FR" dirty="0" err="1">
                <a:sym typeface="Wingdings" panose="05000000000000000000" pitchFamily="2" charset="2"/>
              </a:rPr>
              <a:t>loading</a:t>
            </a:r>
            <a:r>
              <a:rPr lang="fr-FR" dirty="0">
                <a:sym typeface="Wingdings" panose="05000000000000000000" pitchFamily="2" charset="2"/>
              </a:rPr>
              <a:t> time </a:t>
            </a:r>
            <a:r>
              <a:rPr lang="fr-FR" dirty="0" err="1">
                <a:sym typeface="Wingdings" panose="05000000000000000000" pitchFamily="2" charset="2"/>
              </a:rPr>
              <a:t>can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be</a:t>
            </a:r>
            <a:r>
              <a:rPr lang="fr-FR" dirty="0">
                <a:sym typeface="Wingdings" panose="05000000000000000000" pitchFamily="2" charset="2"/>
              </a:rPr>
              <a:t> a bit long.</a:t>
            </a:r>
            <a:endParaRPr lang="fr-FR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5552902" y="124691"/>
            <a:ext cx="91440" cy="65967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359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930" y="4016811"/>
            <a:ext cx="5229473" cy="281084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384" y="0"/>
            <a:ext cx="3520431" cy="412242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6883" y="149142"/>
            <a:ext cx="6144127" cy="6708858"/>
          </a:xfrm>
        </p:spPr>
        <p:txBody>
          <a:bodyPr>
            <a:normAutofit/>
          </a:bodyPr>
          <a:lstStyle/>
          <a:p>
            <a:pPr lvl="0"/>
            <a:r>
              <a:rPr lang="fr-FR" dirty="0"/>
              <a:t>Go to the module ‘volume reconstruction’,</a:t>
            </a:r>
          </a:p>
          <a:p>
            <a:pPr lvl="1"/>
            <a:r>
              <a:rPr lang="fr-FR" u="sng" dirty="0"/>
              <a:t>input </a:t>
            </a:r>
            <a:r>
              <a:rPr lang="fr-FR" u="sng" dirty="0" err="1"/>
              <a:t>method</a:t>
            </a:r>
            <a:r>
              <a:rPr lang="fr-FR" u="sng" dirty="0"/>
              <a:t> :</a:t>
            </a:r>
            <a:r>
              <a:rPr lang="fr-FR" dirty="0"/>
              <a:t> ‘</a:t>
            </a:r>
            <a:r>
              <a:rPr lang="fr-FR" dirty="0" err="1"/>
              <a:t>recorded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reconstruction’</a:t>
            </a:r>
          </a:p>
          <a:p>
            <a:pPr lvl="1"/>
            <a:r>
              <a:rPr lang="fr-FR" u="sng" dirty="0"/>
              <a:t>Input </a:t>
            </a:r>
            <a:r>
              <a:rPr lang="fr-FR" u="sng" dirty="0" err="1"/>
              <a:t>sequence</a:t>
            </a:r>
            <a:r>
              <a:rPr lang="fr-FR" u="sng" dirty="0"/>
              <a:t> browser </a:t>
            </a:r>
            <a:r>
              <a:rPr lang="fr-FR" dirty="0"/>
              <a:t>: </a:t>
            </a:r>
            <a:r>
              <a:rPr lang="fr-FR" dirty="0" err="1"/>
              <a:t>choose</a:t>
            </a:r>
            <a:r>
              <a:rPr lang="fr-FR" dirty="0"/>
              <a:t> the </a:t>
            </a:r>
            <a:r>
              <a:rPr lang="fr-FR" dirty="0" err="1"/>
              <a:t>recorded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;</a:t>
            </a:r>
          </a:p>
          <a:p>
            <a:pPr lvl="1"/>
            <a:r>
              <a:rPr lang="fr-FR" u="sng" dirty="0"/>
              <a:t>input volume </a:t>
            </a:r>
            <a:r>
              <a:rPr lang="fr-FR" u="sng" dirty="0" err="1"/>
              <a:t>node</a:t>
            </a:r>
            <a:r>
              <a:rPr lang="fr-FR" dirty="0"/>
              <a:t> : ‘</a:t>
            </a:r>
            <a:r>
              <a:rPr lang="fr-FR" dirty="0" err="1"/>
              <a:t>Sequence</a:t>
            </a:r>
            <a:r>
              <a:rPr lang="fr-FR" dirty="0"/>
              <a:t> [</a:t>
            </a:r>
            <a:r>
              <a:rPr lang="fr-FR" dirty="0" err="1"/>
              <a:t>XXs</a:t>
            </a:r>
            <a:r>
              <a:rPr lang="fr-FR" dirty="0"/>
              <a:t>]’,</a:t>
            </a:r>
          </a:p>
          <a:p>
            <a:pPr lvl="1"/>
            <a:r>
              <a:rPr lang="fr-FR" u="sng" dirty="0"/>
              <a:t>output volume </a:t>
            </a:r>
            <a:r>
              <a:rPr lang="fr-FR" u="sng" dirty="0" err="1"/>
              <a:t>node</a:t>
            </a:r>
            <a:r>
              <a:rPr lang="fr-FR" dirty="0"/>
              <a:t> : ‘</a:t>
            </a:r>
            <a:r>
              <a:rPr lang="fr-FR" dirty="0" err="1"/>
              <a:t>create</a:t>
            </a:r>
            <a:r>
              <a:rPr lang="fr-FR" dirty="0"/>
              <a:t> new volume as…’. </a:t>
            </a:r>
          </a:p>
          <a:p>
            <a:pPr lvl="1"/>
            <a:r>
              <a:rPr lang="fr-FR" u="sng" dirty="0"/>
              <a:t>ROI </a:t>
            </a:r>
            <a:r>
              <a:rPr lang="fr-FR" u="sng" dirty="0" err="1"/>
              <a:t>node</a:t>
            </a:r>
            <a:r>
              <a:rPr lang="fr-FR" dirty="0"/>
              <a:t> : ‘</a:t>
            </a:r>
            <a:r>
              <a:rPr lang="fr-FR" dirty="0" err="1"/>
              <a:t>create</a:t>
            </a:r>
            <a:r>
              <a:rPr lang="fr-FR" dirty="0"/>
              <a:t> new </a:t>
            </a:r>
            <a:r>
              <a:rPr lang="fr-FR" dirty="0" err="1"/>
              <a:t>AnnotationROI</a:t>
            </a:r>
            <a:r>
              <a:rPr lang="fr-FR" dirty="0"/>
              <a:t>’</a:t>
            </a:r>
          </a:p>
          <a:p>
            <a:pPr lvl="1"/>
            <a:r>
              <a:rPr lang="fr-FR" dirty="0"/>
              <a:t>In the 3D </a:t>
            </a:r>
            <a:r>
              <a:rPr lang="fr-FR" dirty="0" err="1"/>
              <a:t>view</a:t>
            </a:r>
            <a:r>
              <a:rPr lang="fr-FR" dirty="0"/>
              <a:t>, </a:t>
            </a:r>
            <a:r>
              <a:rPr lang="fr-FR" dirty="0" err="1"/>
              <a:t>adjust</a:t>
            </a:r>
            <a:r>
              <a:rPr lang="fr-FR" dirty="0"/>
              <a:t> </a:t>
            </a:r>
            <a:r>
              <a:rPr lang="fr-FR" dirty="0" err="1"/>
              <a:t>manually</a:t>
            </a:r>
            <a:r>
              <a:rPr lang="fr-FR" dirty="0"/>
              <a:t> the dimensions of the ROI to contour the volume </a:t>
            </a:r>
            <a:r>
              <a:rPr lang="fr-FR" dirty="0" err="1"/>
              <a:t>scanned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the </a:t>
            </a:r>
            <a:r>
              <a:rPr lang="fr-FR" dirty="0" err="1"/>
              <a:t>recording</a:t>
            </a:r>
            <a:r>
              <a:rPr lang="fr-FR" dirty="0"/>
              <a:t>. If </a:t>
            </a:r>
            <a:r>
              <a:rPr lang="fr-FR" dirty="0" err="1"/>
              <a:t>needed</a:t>
            </a:r>
            <a:r>
              <a:rPr lang="fr-FR" dirty="0"/>
              <a:t>, display the ROI by </a:t>
            </a:r>
            <a:r>
              <a:rPr lang="fr-FR" dirty="0" err="1"/>
              <a:t>clicking</a:t>
            </a:r>
            <a:r>
              <a:rPr lang="fr-FR" dirty="0"/>
              <a:t> on the </a:t>
            </a:r>
            <a:r>
              <a:rPr lang="fr-FR" dirty="0" err="1"/>
              <a:t>eye</a:t>
            </a:r>
            <a:r>
              <a:rPr lang="fr-FR" dirty="0"/>
              <a:t> and by </a:t>
            </a:r>
            <a:r>
              <a:rPr lang="fr-FR" dirty="0" err="1"/>
              <a:t>playing</a:t>
            </a:r>
            <a:r>
              <a:rPr lang="fr-FR" dirty="0"/>
              <a:t> the </a:t>
            </a:r>
            <a:r>
              <a:rPr lang="fr-FR" dirty="0" err="1"/>
              <a:t>recorded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(green bar at the top right of the screen)</a:t>
            </a:r>
          </a:p>
          <a:p>
            <a:pPr lvl="1"/>
            <a:r>
              <a:rPr lang="fr-FR" b="1" dirty="0"/>
              <a:t>Note</a:t>
            </a:r>
            <a:r>
              <a:rPr lang="fr-FR" dirty="0"/>
              <a:t> : the </a:t>
            </a:r>
            <a:r>
              <a:rPr lang="fr-FR" dirty="0" err="1"/>
              <a:t>bigger</a:t>
            </a:r>
            <a:r>
              <a:rPr lang="fr-FR" dirty="0"/>
              <a:t> the ROI and the longer the reconstruction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take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0446845" y="4364181"/>
            <a:ext cx="1274246" cy="11245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7716351" y="149141"/>
            <a:ext cx="1070865" cy="3434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47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0370815" y="4122419"/>
            <a:ext cx="1350276" cy="2417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>
            <a:cxnSpLocks/>
          </p:cNvCxnSpPr>
          <p:nvPr/>
        </p:nvCxnSpPr>
        <p:spPr>
          <a:xfrm>
            <a:off x="6188765" y="4181302"/>
            <a:ext cx="406082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37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37" y="136525"/>
            <a:ext cx="3404458" cy="3986615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6883" y="149142"/>
            <a:ext cx="6511473" cy="6708858"/>
          </a:xfrm>
        </p:spPr>
        <p:txBody>
          <a:bodyPr>
            <a:normAutofit fontScale="70000" lnSpcReduction="20000"/>
          </a:bodyPr>
          <a:lstStyle/>
          <a:p>
            <a:r>
              <a:rPr lang="fr-FR" u="sng" dirty="0"/>
              <a:t>Output </a:t>
            </a:r>
            <a:r>
              <a:rPr lang="fr-FR" u="sng" dirty="0" err="1"/>
              <a:t>spacing</a:t>
            </a:r>
            <a:r>
              <a:rPr lang="fr-FR" u="sng" dirty="0"/>
              <a:t> </a:t>
            </a:r>
            <a:r>
              <a:rPr lang="fr-FR" dirty="0"/>
              <a:t>: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settings of reconstruction </a:t>
            </a:r>
            <a:r>
              <a:rPr lang="fr-FR" dirty="0" err="1"/>
              <a:t>regarding</a:t>
            </a:r>
            <a:r>
              <a:rPr lang="fr-FR" dirty="0"/>
              <a:t> the voxel size, </a:t>
            </a:r>
            <a:r>
              <a:rPr lang="fr-FR" dirty="0" err="1"/>
              <a:t>which</a:t>
            </a:r>
            <a:r>
              <a:rPr lang="fr-FR" dirty="0"/>
              <a:t> the unit of the 3D volume. This voxel has 3 dimensions : </a:t>
            </a:r>
          </a:p>
          <a:p>
            <a:pPr lvl="1"/>
            <a:r>
              <a:rPr lang="fr-FR" dirty="0"/>
              <a:t>In the </a:t>
            </a:r>
            <a:r>
              <a:rPr lang="fr-FR" dirty="0" err="1"/>
              <a:t>ultrasound</a:t>
            </a:r>
            <a:r>
              <a:rPr lang="fr-FR" dirty="0"/>
              <a:t> image plane, </a:t>
            </a:r>
            <a:r>
              <a:rPr lang="fr-FR" dirty="0" err="1"/>
              <a:t>you</a:t>
            </a:r>
            <a:r>
              <a:rPr lang="fr-FR" dirty="0"/>
              <a:t> have to </a:t>
            </a:r>
            <a:r>
              <a:rPr lang="fr-FR" dirty="0" err="1"/>
              <a:t>measure</a:t>
            </a:r>
            <a:r>
              <a:rPr lang="fr-FR" dirty="0"/>
              <a:t> the </a:t>
            </a:r>
            <a:r>
              <a:rPr lang="fr-FR" dirty="0" err="1"/>
              <a:t>equivalent</a:t>
            </a:r>
            <a:r>
              <a:rPr lang="fr-FR" dirty="0"/>
              <a:t> in pixels of 1 cm (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ultrasound</a:t>
            </a:r>
            <a:r>
              <a:rPr lang="fr-FR" dirty="0"/>
              <a:t> image </a:t>
            </a:r>
            <a:r>
              <a:rPr lang="fr-FR" dirty="0" err="1"/>
              <a:t>scale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can have the </a:t>
            </a:r>
            <a:r>
              <a:rPr lang="fr-FR" dirty="0" err="1"/>
              <a:t>equivalent</a:t>
            </a:r>
            <a:r>
              <a:rPr lang="fr-FR" dirty="0"/>
              <a:t> in pixels </a:t>
            </a:r>
            <a:r>
              <a:rPr lang="fr-FR" dirty="0" err="1"/>
              <a:t>using</a:t>
            </a:r>
            <a:r>
              <a:rPr lang="fr-FR" dirty="0"/>
              <a:t> 3D Slicer). The unit to put in the software </a:t>
            </a:r>
            <a:r>
              <a:rPr lang="fr-FR" dirty="0" err="1"/>
              <a:t>is</a:t>
            </a:r>
            <a:r>
              <a:rPr lang="fr-FR" dirty="0"/>
              <a:t> in mm/pixels, </a:t>
            </a:r>
            <a:r>
              <a:rPr lang="fr-FR" dirty="0" err="1"/>
              <a:t>so</a:t>
            </a:r>
            <a:r>
              <a:rPr lang="fr-FR" dirty="0"/>
              <a:t>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measure</a:t>
            </a:r>
            <a:r>
              <a:rPr lang="fr-FR" dirty="0"/>
              <a:t> 100pixels for 1 cm, </a:t>
            </a:r>
            <a:r>
              <a:rPr lang="fr-FR" dirty="0" err="1"/>
              <a:t>then</a:t>
            </a:r>
            <a:r>
              <a:rPr lang="fr-FR" dirty="0"/>
              <a:t> the value </a:t>
            </a:r>
            <a:r>
              <a:rPr lang="fr-FR" dirty="0" err="1"/>
              <a:t>is</a:t>
            </a:r>
            <a:r>
              <a:rPr lang="fr-FR" dirty="0"/>
              <a:t> 10mm/100pixels=</a:t>
            </a:r>
            <a:r>
              <a:rPr lang="fr-FR" b="1" dirty="0"/>
              <a:t>0,1</a:t>
            </a:r>
          </a:p>
          <a:p>
            <a:pPr lvl="1"/>
            <a:r>
              <a:rPr lang="fr-FR" dirty="0"/>
              <a:t>In the transverse axis (the one </a:t>
            </a:r>
            <a:r>
              <a:rPr lang="fr-FR" dirty="0" err="1"/>
              <a:t>along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swept</a:t>
            </a:r>
            <a:r>
              <a:rPr lang="fr-FR" dirty="0"/>
              <a:t> the probe),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put the </a:t>
            </a:r>
            <a:r>
              <a:rPr lang="fr-FR" dirty="0" err="1"/>
              <a:t>average</a:t>
            </a:r>
            <a:r>
              <a:rPr lang="fr-FR" dirty="0"/>
              <a:t> distance in mm </a:t>
            </a:r>
            <a:r>
              <a:rPr lang="fr-FR" dirty="0" err="1"/>
              <a:t>travelled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2 frames,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depends</a:t>
            </a:r>
            <a:r>
              <a:rPr lang="fr-FR" dirty="0"/>
              <a:t> on the scan speed and the acquisition </a:t>
            </a:r>
            <a:r>
              <a:rPr lang="fr-FR" dirty="0" err="1"/>
              <a:t>frequency</a:t>
            </a:r>
            <a:r>
              <a:rPr lang="fr-FR" dirty="0"/>
              <a:t>. </a:t>
            </a:r>
            <a:r>
              <a:rPr lang="fr-FR" u="sng" dirty="0" err="1"/>
              <a:t>Advice</a:t>
            </a:r>
            <a:r>
              <a:rPr lang="fr-FR" dirty="0"/>
              <a:t> : Put 1 in the first place, and </a:t>
            </a:r>
            <a:r>
              <a:rPr lang="fr-FR" dirty="0" err="1"/>
              <a:t>diminush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if </a:t>
            </a:r>
            <a:r>
              <a:rPr lang="fr-FR" dirty="0" err="1"/>
              <a:t>needed</a:t>
            </a:r>
            <a:r>
              <a:rPr lang="fr-FR" dirty="0"/>
              <a:t> and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more </a:t>
            </a:r>
            <a:r>
              <a:rPr lang="fr-FR" dirty="0" err="1"/>
              <a:t>precise</a:t>
            </a:r>
            <a:r>
              <a:rPr lang="fr-FR" dirty="0"/>
              <a:t>. </a:t>
            </a:r>
          </a:p>
          <a:p>
            <a:pPr lvl="1"/>
            <a:r>
              <a:rPr lang="fr-FR" dirty="0"/>
              <a:t>To </a:t>
            </a:r>
            <a:r>
              <a:rPr lang="fr-FR" dirty="0" err="1"/>
              <a:t>find</a:t>
            </a:r>
            <a:r>
              <a:rPr lang="fr-FR" dirty="0"/>
              <a:t> the axis </a:t>
            </a:r>
            <a:r>
              <a:rPr lang="fr-FR" dirty="0" err="1"/>
              <a:t>corresponding</a:t>
            </a:r>
            <a:r>
              <a:rPr lang="fr-FR" dirty="0"/>
              <a:t> to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elements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have to look in the ROI</a:t>
            </a:r>
            <a:r>
              <a:rPr lang="fr-FR" b="1" dirty="0"/>
              <a:t> </a:t>
            </a:r>
            <a:r>
              <a:rPr lang="fr-FR" b="1" dirty="0" err="1"/>
              <a:t>which</a:t>
            </a:r>
            <a:r>
              <a:rPr lang="fr-FR" b="1" dirty="0"/>
              <a:t> axis </a:t>
            </a:r>
            <a:r>
              <a:rPr lang="fr-FR" b="1" dirty="0" err="1"/>
              <a:t>is</a:t>
            </a:r>
            <a:r>
              <a:rPr lang="fr-FR" b="1" dirty="0"/>
              <a:t> the one </a:t>
            </a:r>
            <a:r>
              <a:rPr lang="fr-FR" b="1" dirty="0" err="1"/>
              <a:t>corresponding</a:t>
            </a:r>
            <a:r>
              <a:rPr lang="fr-FR" b="1" dirty="0"/>
              <a:t> to the transverse axis of </a:t>
            </a:r>
            <a:r>
              <a:rPr lang="fr-FR" b="1" dirty="0" err="1"/>
              <a:t>sweeping</a:t>
            </a:r>
            <a:r>
              <a:rPr lang="fr-FR" b="1" dirty="0"/>
              <a:t> of the probe</a:t>
            </a:r>
            <a:r>
              <a:rPr lang="fr-FR" dirty="0"/>
              <a:t>. The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the values </a:t>
            </a:r>
            <a:r>
              <a:rPr lang="fr-FR" dirty="0" err="1"/>
              <a:t>calculated</a:t>
            </a:r>
            <a:r>
              <a:rPr lang="fr-FR" dirty="0"/>
              <a:t> for the plan of the </a:t>
            </a:r>
            <a:r>
              <a:rPr lang="fr-FR" dirty="0" err="1"/>
              <a:t>ultrasound</a:t>
            </a:r>
            <a:r>
              <a:rPr lang="fr-FR" dirty="0"/>
              <a:t> image. </a:t>
            </a:r>
          </a:p>
          <a:p>
            <a:pPr lvl="1"/>
            <a:r>
              <a:rPr lang="fr-FR" b="1" dirty="0">
                <a:solidFill>
                  <a:srgbClr val="33A2B1"/>
                </a:solidFill>
              </a:rPr>
              <a:t>Light </a:t>
            </a:r>
            <a:r>
              <a:rPr lang="fr-FR" b="1" dirty="0" err="1">
                <a:solidFill>
                  <a:srgbClr val="33A2B1"/>
                </a:solidFill>
              </a:rPr>
              <a:t>blue</a:t>
            </a:r>
            <a:r>
              <a:rPr lang="fr-FR" b="1" dirty="0">
                <a:solidFill>
                  <a:srgbClr val="33A2B1"/>
                </a:solidFill>
              </a:rPr>
              <a:t> / </a:t>
            </a:r>
            <a:r>
              <a:rPr lang="fr-FR" b="1" dirty="0" err="1">
                <a:solidFill>
                  <a:srgbClr val="33A2B1"/>
                </a:solidFill>
              </a:rPr>
              <a:t>dark</a:t>
            </a:r>
            <a:r>
              <a:rPr lang="fr-FR" b="1" dirty="0">
                <a:solidFill>
                  <a:srgbClr val="33A2B1"/>
                </a:solidFill>
              </a:rPr>
              <a:t> </a:t>
            </a:r>
            <a:r>
              <a:rPr lang="fr-FR" b="1" dirty="0" err="1">
                <a:solidFill>
                  <a:srgbClr val="33A2B1"/>
                </a:solidFill>
              </a:rPr>
              <a:t>blue</a:t>
            </a:r>
            <a:r>
              <a:rPr lang="fr-FR" b="1" dirty="0">
                <a:solidFill>
                  <a:srgbClr val="33A2B1"/>
                </a:solidFill>
              </a:rPr>
              <a:t> axis </a:t>
            </a:r>
            <a:r>
              <a:rPr lang="fr-FR" dirty="0">
                <a:sym typeface="Wingdings" panose="05000000000000000000" pitchFamily="2" charset="2"/>
              </a:rPr>
              <a:t> Put the value of the transverse axis in the 3rd case (axis Z/K)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7030A0"/>
                </a:solidFill>
              </a:rPr>
              <a:t>Purple</a:t>
            </a:r>
            <a:r>
              <a:rPr lang="fr-FR" b="1" dirty="0">
                <a:solidFill>
                  <a:srgbClr val="7030A0"/>
                </a:solidFill>
              </a:rPr>
              <a:t> /</a:t>
            </a:r>
            <a:r>
              <a:rPr lang="fr-FR" b="1" dirty="0" err="1">
                <a:solidFill>
                  <a:srgbClr val="7030A0"/>
                </a:solidFill>
              </a:rPr>
              <a:t>purple</a:t>
            </a:r>
            <a:r>
              <a:rPr lang="fr-FR" b="1" dirty="0">
                <a:solidFill>
                  <a:srgbClr val="7030A0"/>
                </a:solidFill>
              </a:rPr>
              <a:t> axis </a:t>
            </a:r>
            <a:r>
              <a:rPr lang="fr-FR" dirty="0">
                <a:sym typeface="Wingdings" panose="05000000000000000000" pitchFamily="2" charset="2"/>
              </a:rPr>
              <a:t> Put the value of the transverse axis in the 1st case (axis X/I)</a:t>
            </a:r>
            <a:endParaRPr lang="fr-FR" dirty="0"/>
          </a:p>
          <a:p>
            <a:pPr lvl="1"/>
            <a:r>
              <a:rPr lang="fr-FR" b="1" dirty="0">
                <a:solidFill>
                  <a:schemeClr val="accent2"/>
                </a:solidFill>
              </a:rPr>
              <a:t>Red / orange axis </a:t>
            </a:r>
            <a:r>
              <a:rPr lang="fr-FR" dirty="0">
                <a:sym typeface="Wingdings" panose="05000000000000000000" pitchFamily="2" charset="2"/>
              </a:rPr>
              <a:t> Put the value of the transverse axis in the 2nd case (axis Y/J)</a:t>
            </a:r>
            <a:endParaRPr lang="fr-FR" dirty="0"/>
          </a:p>
          <a:p>
            <a:r>
              <a:rPr lang="fr-FR" u="sng" dirty="0"/>
              <a:t>Interpolation mode</a:t>
            </a:r>
            <a:r>
              <a:rPr lang="fr-FR" dirty="0"/>
              <a:t> : </a:t>
            </a:r>
            <a:r>
              <a:rPr lang="fr-FR" dirty="0" err="1"/>
              <a:t>linear</a:t>
            </a:r>
            <a:endParaRPr lang="fr-FR" dirty="0"/>
          </a:p>
          <a:p>
            <a:r>
              <a:rPr lang="fr-FR" u="sng" dirty="0" err="1"/>
              <a:t>Optimization</a:t>
            </a:r>
            <a:r>
              <a:rPr lang="fr-FR" u="sng" dirty="0"/>
              <a:t> mode</a:t>
            </a:r>
            <a:r>
              <a:rPr lang="fr-FR" dirty="0"/>
              <a:t>: full </a:t>
            </a:r>
            <a:r>
              <a:rPr lang="fr-FR" dirty="0" err="1"/>
              <a:t>optimization</a:t>
            </a:r>
            <a:endParaRPr lang="fr-FR" dirty="0"/>
          </a:p>
          <a:p>
            <a:r>
              <a:rPr lang="fr-FR" u="sng" dirty="0" err="1"/>
              <a:t>Compounding</a:t>
            </a:r>
            <a:r>
              <a:rPr lang="fr-FR" u="sng" dirty="0"/>
              <a:t> mode</a:t>
            </a:r>
            <a:r>
              <a:rPr lang="fr-FR" dirty="0"/>
              <a:t> : </a:t>
            </a:r>
            <a:r>
              <a:rPr lang="fr-FR" b="1" dirty="0" err="1"/>
              <a:t>mean</a:t>
            </a:r>
            <a:endParaRPr lang="fr-FR" b="1" dirty="0"/>
          </a:p>
          <a:p>
            <a:r>
              <a:rPr lang="fr-FR" dirty="0"/>
              <a:t>check </a:t>
            </a:r>
            <a:r>
              <a:rPr lang="fr-FR" dirty="0" err="1"/>
              <a:t>fill</a:t>
            </a:r>
            <a:r>
              <a:rPr lang="fr-FR" dirty="0"/>
              <a:t> </a:t>
            </a:r>
            <a:r>
              <a:rPr lang="fr-FR" dirty="0" err="1"/>
              <a:t>holes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48</a:t>
            </a:fld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D1D7D-07A6-45B6-8BD2-AC357BF19332}"/>
              </a:ext>
            </a:extLst>
          </p:cNvPr>
          <p:cNvSpPr/>
          <p:nvPr/>
        </p:nvSpPr>
        <p:spPr>
          <a:xfrm>
            <a:off x="7880757" y="2237763"/>
            <a:ext cx="2915137" cy="186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9">
            <a:extLst>
              <a:ext uri="{FF2B5EF4-FFF2-40B4-BE49-F238E27FC236}">
                <a16:creationId xmlns:a16="http://schemas.microsoft.com/office/drawing/2014/main" id="{C2E885B1-CC43-4829-AD52-A5F51EC12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65" b="46377"/>
          <a:stretch/>
        </p:blipFill>
        <p:spPr>
          <a:xfrm>
            <a:off x="8953993" y="2910948"/>
            <a:ext cx="3122877" cy="3187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8A6AB8-0614-4E84-A10E-FA55CCAB2712}"/>
              </a:ext>
            </a:extLst>
          </p:cNvPr>
          <p:cNvSpPr txBox="1"/>
          <p:nvPr/>
        </p:nvSpPr>
        <p:spPr>
          <a:xfrm>
            <a:off x="7978666" y="1868431"/>
            <a:ext cx="263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Case 1 / Case 2 / Case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57528-E10C-4236-A4DD-281C9EC4E921}"/>
              </a:ext>
            </a:extLst>
          </p:cNvPr>
          <p:cNvSpPr txBox="1"/>
          <p:nvPr/>
        </p:nvSpPr>
        <p:spPr>
          <a:xfrm>
            <a:off x="6848357" y="3918964"/>
            <a:ext cx="21056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In </a:t>
            </a:r>
            <a:r>
              <a:rPr lang="fr-FR" dirty="0" err="1">
                <a:solidFill>
                  <a:srgbClr val="FF0000"/>
                </a:solidFill>
              </a:rPr>
              <a:t>this</a:t>
            </a:r>
            <a:r>
              <a:rPr lang="fr-FR" dirty="0">
                <a:solidFill>
                  <a:srgbClr val="FF0000"/>
                </a:solidFill>
              </a:rPr>
              <a:t> case, the transverse axis </a:t>
            </a:r>
            <a:r>
              <a:rPr lang="fr-FR" dirty="0" err="1">
                <a:solidFill>
                  <a:srgbClr val="FF0000"/>
                </a:solidFill>
              </a:rPr>
              <a:t>is</a:t>
            </a:r>
            <a:r>
              <a:rPr lang="fr-FR" dirty="0">
                <a:solidFill>
                  <a:srgbClr val="FF0000"/>
                </a:solidFill>
              </a:rPr>
              <a:t> the </a:t>
            </a:r>
            <a:r>
              <a:rPr lang="fr-FR" dirty="0" err="1">
                <a:solidFill>
                  <a:srgbClr val="FF0000"/>
                </a:solidFill>
              </a:rPr>
              <a:t>purple</a:t>
            </a:r>
            <a:r>
              <a:rPr lang="fr-FR" dirty="0">
                <a:solidFill>
                  <a:srgbClr val="FF0000"/>
                </a:solidFill>
              </a:rPr>
              <a:t>/</a:t>
            </a:r>
            <a:r>
              <a:rPr lang="fr-FR" dirty="0" err="1">
                <a:solidFill>
                  <a:srgbClr val="FF0000"/>
                </a:solidFill>
              </a:rPr>
              <a:t>purple</a:t>
            </a:r>
            <a:r>
              <a:rPr lang="fr-FR" dirty="0">
                <a:solidFill>
                  <a:srgbClr val="FF0000"/>
                </a:solidFill>
              </a:rPr>
              <a:t> axis, </a:t>
            </a:r>
            <a:r>
              <a:rPr lang="fr-FR" dirty="0" err="1">
                <a:solidFill>
                  <a:srgbClr val="FF0000"/>
                </a:solidFill>
              </a:rPr>
              <a:t>you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need</a:t>
            </a:r>
            <a:r>
              <a:rPr lang="fr-FR" dirty="0">
                <a:solidFill>
                  <a:srgbClr val="FF0000"/>
                </a:solidFill>
              </a:rPr>
              <a:t> to put the </a:t>
            </a:r>
            <a:r>
              <a:rPr lang="fr-FR" dirty="0" err="1">
                <a:solidFill>
                  <a:srgbClr val="FF0000"/>
                </a:solidFill>
              </a:rPr>
              <a:t>parameters</a:t>
            </a:r>
            <a:r>
              <a:rPr lang="fr-FR" dirty="0">
                <a:solidFill>
                  <a:srgbClr val="FF0000"/>
                </a:solidFill>
              </a:rPr>
              <a:t> :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1.00 / 0.10 / 0.10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(</a:t>
            </a:r>
            <a:r>
              <a:rPr lang="fr-FR" dirty="0" err="1">
                <a:solidFill>
                  <a:srgbClr val="FF0000"/>
                </a:solidFill>
              </a:rPr>
              <a:t>example</a:t>
            </a:r>
            <a:r>
              <a:rPr lang="fr-FR" dirty="0">
                <a:solidFill>
                  <a:srgbClr val="FF0000"/>
                </a:solidFill>
              </a:rPr>
              <a:t> values)</a:t>
            </a:r>
          </a:p>
        </p:txBody>
      </p:sp>
    </p:spTree>
    <p:extLst>
      <p:ext uri="{BB962C8B-B14F-4D97-AF65-F5344CB8AC3E}">
        <p14:creationId xmlns:p14="http://schemas.microsoft.com/office/powerpoint/2010/main" val="1059559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25C9E5-DEE1-469D-8A70-3D26CD6304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82"/>
          <a:stretch/>
        </p:blipFill>
        <p:spPr>
          <a:xfrm>
            <a:off x="5389314" y="0"/>
            <a:ext cx="6718852" cy="5311135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463826" y="149142"/>
            <a:ext cx="5656917" cy="6708858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fr-FR" b="1" dirty="0"/>
              <a:t>The </a:t>
            </a:r>
            <a:r>
              <a:rPr lang="fr-FR" b="1" dirty="0" err="1"/>
              <a:t>ultrasound</a:t>
            </a:r>
            <a:r>
              <a:rPr lang="fr-FR" b="1" dirty="0"/>
              <a:t> image </a:t>
            </a:r>
            <a:r>
              <a:rPr lang="fr-FR" b="1" dirty="0" err="1"/>
              <a:t>included</a:t>
            </a:r>
            <a:r>
              <a:rPr lang="fr-FR" b="1" dirty="0"/>
              <a:t> in the </a:t>
            </a:r>
            <a:r>
              <a:rPr lang="fr-FR" b="1" dirty="0" err="1"/>
              <a:t>red</a:t>
            </a:r>
            <a:r>
              <a:rPr lang="fr-FR" b="1" dirty="0"/>
              <a:t> </a:t>
            </a:r>
            <a:r>
              <a:rPr lang="fr-FR" b="1" dirty="0" err="1"/>
              <a:t>window</a:t>
            </a:r>
            <a:r>
              <a:rPr lang="fr-FR" b="1" dirty="0"/>
              <a:t> (rectangle 1) </a:t>
            </a:r>
            <a:r>
              <a:rPr lang="fr-FR" b="1" dirty="0" err="1"/>
              <a:t>includes</a:t>
            </a:r>
            <a:r>
              <a:rPr lang="fr-FR" b="1" dirty="0"/>
              <a:t> </a:t>
            </a:r>
            <a:r>
              <a:rPr lang="fr-FR" b="1" dirty="0" err="1"/>
              <a:t>some</a:t>
            </a:r>
            <a:r>
              <a:rPr lang="fr-FR" b="1" dirty="0"/>
              <a:t> </a:t>
            </a:r>
            <a:r>
              <a:rPr lang="fr-FR" b="1" dirty="0" err="1"/>
              <a:t>writing</a:t>
            </a:r>
            <a:r>
              <a:rPr lang="fr-FR" b="1" dirty="0"/>
              <a:t>, </a:t>
            </a:r>
            <a:r>
              <a:rPr lang="fr-FR" b="1" dirty="0" err="1"/>
              <a:t>some</a:t>
            </a:r>
            <a:r>
              <a:rPr lang="fr-FR" b="1" dirty="0"/>
              <a:t> marks, </a:t>
            </a:r>
            <a:r>
              <a:rPr lang="fr-FR" b="1" dirty="0" err="1"/>
              <a:t>some</a:t>
            </a:r>
            <a:r>
              <a:rPr lang="fr-FR" b="1" dirty="0"/>
              <a:t> black </a:t>
            </a:r>
            <a:r>
              <a:rPr lang="fr-FR" b="1" dirty="0" err="1"/>
              <a:t>strips</a:t>
            </a:r>
            <a:r>
              <a:rPr lang="fr-FR" b="1" dirty="0"/>
              <a:t>, etc. For the volume reconstruction, </a:t>
            </a:r>
            <a:r>
              <a:rPr lang="fr-FR" b="1" dirty="0" err="1"/>
              <a:t>these</a:t>
            </a:r>
            <a:r>
              <a:rPr lang="fr-FR" b="1" dirty="0"/>
              <a:t> </a:t>
            </a:r>
            <a:r>
              <a:rPr lang="fr-FR" b="1" dirty="0" err="1"/>
              <a:t>elements</a:t>
            </a:r>
            <a:r>
              <a:rPr lang="fr-FR" b="1" dirty="0"/>
              <a:t> must not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included</a:t>
            </a:r>
            <a:r>
              <a:rPr lang="fr-FR" b="1" dirty="0"/>
              <a:t>, or </a:t>
            </a:r>
            <a:r>
              <a:rPr lang="fr-FR" b="1" dirty="0" err="1"/>
              <a:t>else</a:t>
            </a:r>
            <a:r>
              <a:rPr lang="fr-FR" b="1" dirty="0"/>
              <a:t> the volume </a:t>
            </a:r>
            <a:r>
              <a:rPr lang="fr-FR" b="1" dirty="0" err="1"/>
              <a:t>won’t</a:t>
            </a:r>
            <a:r>
              <a:rPr lang="fr-FR" b="1" dirty="0"/>
              <a:t>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correctly</a:t>
            </a:r>
            <a:r>
              <a:rPr lang="fr-FR" b="1" dirty="0"/>
              <a:t> </a:t>
            </a:r>
            <a:r>
              <a:rPr lang="fr-FR" b="1" dirty="0" err="1"/>
              <a:t>reconstructed</a:t>
            </a:r>
            <a:r>
              <a:rPr lang="fr-FR" b="1" dirty="0"/>
              <a:t>. The image must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clipped</a:t>
            </a:r>
            <a:r>
              <a:rPr lang="fr-FR" b="1" dirty="0"/>
              <a:t> to select </a:t>
            </a:r>
            <a:r>
              <a:rPr lang="fr-FR" b="1" dirty="0" err="1"/>
              <a:t>only</a:t>
            </a:r>
            <a:r>
              <a:rPr lang="fr-FR" b="1" dirty="0"/>
              <a:t> the real </a:t>
            </a:r>
            <a:r>
              <a:rPr lang="fr-FR" b="1" dirty="0" err="1"/>
              <a:t>ultrasound</a:t>
            </a:r>
            <a:r>
              <a:rPr lang="fr-FR" b="1" dirty="0"/>
              <a:t> image (rectangle 2).</a:t>
            </a:r>
          </a:p>
          <a:p>
            <a:pPr lvl="1"/>
            <a:r>
              <a:rPr lang="fr-FR" dirty="0"/>
              <a:t>You can </a:t>
            </a:r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coordinates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mouse by travelling on the </a:t>
            </a:r>
            <a:r>
              <a:rPr lang="fr-FR" dirty="0" err="1"/>
              <a:t>ultrasound</a:t>
            </a:r>
            <a:r>
              <a:rPr lang="fr-FR" dirty="0"/>
              <a:t> image in the </a:t>
            </a:r>
            <a:r>
              <a:rPr lang="fr-FR" dirty="0" err="1"/>
              <a:t>bottom</a:t>
            </a:r>
            <a:r>
              <a:rPr lang="fr-FR" dirty="0"/>
              <a:t> </a:t>
            </a:r>
            <a:r>
              <a:rPr lang="fr-FR" dirty="0" err="1"/>
              <a:t>left</a:t>
            </a:r>
            <a:r>
              <a:rPr lang="fr-FR" dirty="0"/>
              <a:t> part of the screen.</a:t>
            </a:r>
          </a:p>
          <a:p>
            <a:pPr lvl="1"/>
            <a:r>
              <a:rPr lang="fr-FR" dirty="0"/>
              <a:t>Note the </a:t>
            </a:r>
            <a:r>
              <a:rPr lang="fr-FR" dirty="0" err="1"/>
              <a:t>coordinates</a:t>
            </a:r>
            <a:r>
              <a:rPr lang="fr-FR" dirty="0"/>
              <a:t> of the Point A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delimite</a:t>
            </a:r>
            <a:r>
              <a:rPr lang="fr-FR" dirty="0"/>
              <a:t> the </a:t>
            </a:r>
            <a:r>
              <a:rPr lang="fr-FR" dirty="0" err="1"/>
              <a:t>bottom</a:t>
            </a:r>
            <a:r>
              <a:rPr lang="fr-FR" dirty="0"/>
              <a:t> </a:t>
            </a:r>
            <a:r>
              <a:rPr lang="fr-FR" dirty="0" err="1"/>
              <a:t>left</a:t>
            </a:r>
            <a:r>
              <a:rPr lang="fr-FR" dirty="0"/>
              <a:t> corner of the rectangle 2, and note </a:t>
            </a:r>
            <a:r>
              <a:rPr lang="fr-FR" dirty="0" err="1"/>
              <a:t>these</a:t>
            </a:r>
            <a:r>
              <a:rPr lang="fr-FR" dirty="0"/>
              <a:t> values in </a:t>
            </a:r>
            <a:r>
              <a:rPr lang="fr-FR" dirty="0" err="1"/>
              <a:t>Clipping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Clip rectangle </a:t>
            </a:r>
            <a:r>
              <a:rPr lang="fr-FR" dirty="0" err="1">
                <a:sym typeface="Wingdings" panose="05000000000000000000" pitchFamily="2" charset="2"/>
              </a:rPr>
              <a:t>origin</a:t>
            </a:r>
            <a:r>
              <a:rPr lang="fr-F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Note the </a:t>
            </a:r>
            <a:r>
              <a:rPr lang="fr-FR" dirty="0" err="1">
                <a:sym typeface="Wingdings" panose="05000000000000000000" pitchFamily="2" charset="2"/>
              </a:rPr>
              <a:t>coordinates</a:t>
            </a:r>
            <a:r>
              <a:rPr lang="fr-FR" dirty="0">
                <a:sym typeface="Wingdings" panose="05000000000000000000" pitchFamily="2" charset="2"/>
              </a:rPr>
              <a:t> of the Point B </a:t>
            </a:r>
            <a:r>
              <a:rPr lang="fr-FR" dirty="0" err="1">
                <a:sym typeface="Wingdings" panose="05000000000000000000" pitchFamily="2" charset="2"/>
              </a:rPr>
              <a:t>which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delimite</a:t>
            </a:r>
            <a:r>
              <a:rPr lang="fr-FR" dirty="0">
                <a:sym typeface="Wingdings" panose="05000000000000000000" pitchFamily="2" charset="2"/>
              </a:rPr>
              <a:t> the top right corner of the rectangle 2, and note the values [Point B – Point A] in </a:t>
            </a:r>
            <a:r>
              <a:rPr lang="fr-FR" dirty="0" err="1">
                <a:sym typeface="Wingdings" panose="05000000000000000000" pitchFamily="2" charset="2"/>
              </a:rPr>
              <a:t>Clipping</a:t>
            </a:r>
            <a:r>
              <a:rPr lang="fr-FR" dirty="0">
                <a:sym typeface="Wingdings" panose="05000000000000000000" pitchFamily="2" charset="2"/>
              </a:rPr>
              <a:t>  Clip rectangle size.</a:t>
            </a:r>
            <a:endParaRPr lang="fr-FR" dirty="0"/>
          </a:p>
          <a:p>
            <a:pPr lvl="1"/>
            <a:r>
              <a:rPr lang="fr-FR" dirty="0"/>
              <a:t>Click on ‘</a:t>
            </a:r>
            <a:r>
              <a:rPr lang="fr-FR" dirty="0" err="1"/>
              <a:t>apply</a:t>
            </a:r>
            <a:r>
              <a:rPr lang="fr-FR" dirty="0"/>
              <a:t>’. </a:t>
            </a:r>
          </a:p>
          <a:p>
            <a:pPr lvl="1"/>
            <a:r>
              <a:rPr lang="fr-FR" u="sng" dirty="0"/>
              <a:t>Note</a:t>
            </a:r>
            <a:r>
              <a:rPr lang="fr-FR" dirty="0"/>
              <a:t> : At the end of the reconstruction,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normal </a:t>
            </a:r>
            <a:r>
              <a:rPr lang="fr-FR" dirty="0" err="1"/>
              <a:t>that</a:t>
            </a:r>
            <a:r>
              <a:rPr lang="fr-FR" dirty="0"/>
              <a:t> the volume </a:t>
            </a:r>
            <a:r>
              <a:rPr lang="fr-FR" dirty="0" err="1"/>
              <a:t>does</a:t>
            </a:r>
            <a:r>
              <a:rPr lang="fr-FR" dirty="0"/>
              <a:t> not display </a:t>
            </a:r>
            <a:r>
              <a:rPr lang="fr-FR" dirty="0" err="1"/>
              <a:t>automatically</a:t>
            </a:r>
            <a:r>
              <a:rPr lang="fr-FR" dirty="0"/>
              <a:t>. </a:t>
            </a:r>
          </a:p>
        </p:txBody>
      </p:sp>
      <p:sp>
        <p:nvSpPr>
          <p:cNvPr id="7" name="Rectangle 6"/>
          <p:cNvSpPr/>
          <p:nvPr/>
        </p:nvSpPr>
        <p:spPr>
          <a:xfrm>
            <a:off x="5291203" y="3160170"/>
            <a:ext cx="3534745" cy="6299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49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9615441" y="1008159"/>
            <a:ext cx="1463376" cy="16290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9D7E3-3E48-485F-9939-7DCECF6BF8A5}"/>
              </a:ext>
            </a:extLst>
          </p:cNvPr>
          <p:cNvSpPr/>
          <p:nvPr/>
        </p:nvSpPr>
        <p:spPr>
          <a:xfrm>
            <a:off x="9874022" y="1152939"/>
            <a:ext cx="1204795" cy="13384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E3463C-7AFF-4637-AD46-3D358598E6CD}"/>
              </a:ext>
            </a:extLst>
          </p:cNvPr>
          <p:cNvSpPr txBox="1"/>
          <p:nvPr/>
        </p:nvSpPr>
        <p:spPr>
          <a:xfrm>
            <a:off x="9569368" y="946234"/>
            <a:ext cx="5111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0D1043-5F54-4ECD-903F-43CA7CA4D0B5}"/>
              </a:ext>
            </a:extLst>
          </p:cNvPr>
          <p:cNvSpPr txBox="1"/>
          <p:nvPr/>
        </p:nvSpPr>
        <p:spPr>
          <a:xfrm>
            <a:off x="9840197" y="1091014"/>
            <a:ext cx="5111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661210-B898-4B4B-927D-03198AE3D459}"/>
              </a:ext>
            </a:extLst>
          </p:cNvPr>
          <p:cNvSpPr/>
          <p:nvPr/>
        </p:nvSpPr>
        <p:spPr>
          <a:xfrm>
            <a:off x="5389314" y="4773949"/>
            <a:ext cx="1939139" cy="2751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BF1859-F34D-4277-BCB5-90D179AF604F}"/>
              </a:ext>
            </a:extLst>
          </p:cNvPr>
          <p:cNvCxnSpPr>
            <a:cxnSpLocks/>
          </p:cNvCxnSpPr>
          <p:nvPr/>
        </p:nvCxnSpPr>
        <p:spPr>
          <a:xfrm>
            <a:off x="4514698" y="3014016"/>
            <a:ext cx="776505" cy="17599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B178F1-2F90-4A79-A2AC-91394B14CF5C}"/>
              </a:ext>
            </a:extLst>
          </p:cNvPr>
          <p:cNvCxnSpPr>
            <a:cxnSpLocks/>
          </p:cNvCxnSpPr>
          <p:nvPr/>
        </p:nvCxnSpPr>
        <p:spPr>
          <a:xfrm flipH="1" flipV="1">
            <a:off x="9874023" y="2491409"/>
            <a:ext cx="206543" cy="104521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A00FFD4-CFA1-4FFE-BB79-885096CCADD0}"/>
              </a:ext>
            </a:extLst>
          </p:cNvPr>
          <p:cNvSpPr txBox="1"/>
          <p:nvPr/>
        </p:nvSpPr>
        <p:spPr>
          <a:xfrm>
            <a:off x="9301316" y="3536624"/>
            <a:ext cx="1323919" cy="47705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rgbClr val="FF0000"/>
                </a:solidFill>
              </a:rPr>
              <a:t>Point A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A4FCE0A-212E-454F-B248-85334B3771CA}"/>
              </a:ext>
            </a:extLst>
          </p:cNvPr>
          <p:cNvCxnSpPr>
            <a:cxnSpLocks/>
          </p:cNvCxnSpPr>
          <p:nvPr/>
        </p:nvCxnSpPr>
        <p:spPr>
          <a:xfrm flipH="1" flipV="1">
            <a:off x="11016336" y="1152939"/>
            <a:ext cx="460715" cy="23836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DC95395-DBAF-46E4-BD8D-11892D8A607B}"/>
              </a:ext>
            </a:extLst>
          </p:cNvPr>
          <p:cNvSpPr txBox="1"/>
          <p:nvPr/>
        </p:nvSpPr>
        <p:spPr>
          <a:xfrm>
            <a:off x="10697800" y="3536624"/>
            <a:ext cx="1323919" cy="47705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rgbClr val="FF0000"/>
                </a:solidFill>
              </a:rPr>
              <a:t>Point 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4F0BC2-0DCB-4085-B209-405DA0A1F17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704522" y="3475146"/>
            <a:ext cx="586681" cy="5385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08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First 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anything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7279105" cy="4351338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Quit</a:t>
            </a:r>
            <a:r>
              <a:rPr lang="fr-FR" dirty="0"/>
              <a:t> Kaspersky, </a:t>
            </a:r>
            <a:r>
              <a:rPr lang="fr-FR" dirty="0" err="1"/>
              <a:t>which</a:t>
            </a:r>
            <a:r>
              <a:rPr lang="fr-FR" dirty="0"/>
              <a:t> blocks the </a:t>
            </a:r>
            <a:r>
              <a:rPr lang="fr-FR" dirty="0" err="1"/>
              <a:t>video</a:t>
            </a:r>
            <a:r>
              <a:rPr lang="fr-FR" dirty="0"/>
              <a:t> streaming of the </a:t>
            </a:r>
            <a:r>
              <a:rPr lang="fr-FR" dirty="0" err="1"/>
              <a:t>ultrasound</a:t>
            </a:r>
            <a:endParaRPr lang="fr-FR" dirty="0"/>
          </a:p>
          <a:p>
            <a:endParaRPr lang="fr-FR" dirty="0"/>
          </a:p>
          <a:p>
            <a:r>
              <a:rPr lang="fr-FR" dirty="0">
                <a:solidFill>
                  <a:srgbClr val="FF0000"/>
                </a:solidFill>
              </a:rPr>
              <a:t>Plug the frame </a:t>
            </a:r>
            <a:r>
              <a:rPr lang="fr-FR" dirty="0" err="1">
                <a:solidFill>
                  <a:srgbClr val="FF0000"/>
                </a:solidFill>
              </a:rPr>
              <a:t>grabber</a:t>
            </a:r>
            <a:r>
              <a:rPr lang="fr-FR" dirty="0">
                <a:solidFill>
                  <a:srgbClr val="FF0000"/>
                </a:solidFill>
              </a:rPr>
              <a:t> CAM LINK 4K and </a:t>
            </a:r>
            <a:r>
              <a:rPr lang="fr-FR" dirty="0" err="1">
                <a:solidFill>
                  <a:srgbClr val="FF0000"/>
                </a:solidFill>
              </a:rPr>
              <a:t>both</a:t>
            </a:r>
            <a:r>
              <a:rPr lang="fr-FR" dirty="0">
                <a:solidFill>
                  <a:srgbClr val="FF0000"/>
                </a:solidFill>
              </a:rPr>
              <a:t> USB plugs </a:t>
            </a:r>
            <a:r>
              <a:rPr lang="fr-FR" dirty="0" err="1">
                <a:solidFill>
                  <a:srgbClr val="FF0000"/>
                </a:solidFill>
              </a:rPr>
              <a:t>from</a:t>
            </a:r>
            <a:r>
              <a:rPr lang="fr-FR" dirty="0">
                <a:solidFill>
                  <a:srgbClr val="FF0000"/>
                </a:solidFill>
              </a:rPr>
              <a:t> the </a:t>
            </a:r>
            <a:r>
              <a:rPr lang="fr-FR" dirty="0" err="1">
                <a:solidFill>
                  <a:srgbClr val="FF0000"/>
                </a:solidFill>
              </a:rPr>
              <a:t>Optitrack</a:t>
            </a:r>
            <a:r>
              <a:rPr lang="fr-FR" dirty="0">
                <a:solidFill>
                  <a:srgbClr val="FF0000"/>
                </a:solidFill>
              </a:rPr>
              <a:t> cameras to USB 3.0 plugs (the </a:t>
            </a:r>
            <a:r>
              <a:rPr lang="fr-FR" dirty="0" err="1">
                <a:solidFill>
                  <a:srgbClr val="FF0000"/>
                </a:solidFill>
              </a:rPr>
              <a:t>blue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ones</a:t>
            </a:r>
            <a:r>
              <a:rPr lang="fr-FR" dirty="0">
                <a:solidFill>
                  <a:srgbClr val="FF0000"/>
                </a:solidFill>
              </a:rPr>
              <a:t>). </a:t>
            </a:r>
          </a:p>
          <a:p>
            <a:r>
              <a:rPr lang="fr-FR" u="sng" dirty="0"/>
              <a:t>Possible bug </a:t>
            </a:r>
            <a:r>
              <a:rPr lang="fr-FR" u="sng" dirty="0" err="1"/>
              <a:t>linked</a:t>
            </a:r>
            <a:r>
              <a:rPr lang="fr-FR" u="sng" dirty="0"/>
              <a:t> to the </a:t>
            </a:r>
            <a:r>
              <a:rPr lang="fr-FR" u="sng" dirty="0" err="1"/>
              <a:t>sync</a:t>
            </a:r>
            <a:r>
              <a:rPr lang="fr-FR" u="sng" dirty="0"/>
              <a:t> RCA </a:t>
            </a:r>
            <a:r>
              <a:rPr lang="fr-FR" u="sng" dirty="0" err="1"/>
              <a:t>cable</a:t>
            </a:r>
            <a:r>
              <a:rPr lang="fr-FR" u="sng" dirty="0"/>
              <a:t> of the </a:t>
            </a:r>
            <a:r>
              <a:rPr lang="fr-FR" u="sng" dirty="0" err="1"/>
              <a:t>Optihubs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half</a:t>
            </a:r>
            <a:r>
              <a:rPr lang="fr-FR" dirty="0"/>
              <a:t> the cameras are </a:t>
            </a:r>
            <a:r>
              <a:rPr lang="fr-FR" dirty="0" err="1"/>
              <a:t>recognized</a:t>
            </a:r>
            <a:r>
              <a:rPr lang="fr-FR" dirty="0"/>
              <a:t> or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begin</a:t>
            </a:r>
            <a:r>
              <a:rPr lang="fr-FR" dirty="0"/>
              <a:t> </a:t>
            </a:r>
            <a:r>
              <a:rPr lang="fr-FR" dirty="0" err="1"/>
              <a:t>numbered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1 to 11, the cameras are </a:t>
            </a:r>
            <a:r>
              <a:rPr lang="fr-FR" dirty="0" err="1"/>
              <a:t>numbered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duplicate </a:t>
            </a:r>
            <a:r>
              <a:rPr lang="fr-FR" dirty="0" err="1"/>
              <a:t>numbers</a:t>
            </a:r>
            <a:r>
              <a:rPr lang="fr-FR" dirty="0"/>
              <a:t> (1-1, 2-2, 3-3, etc.). If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case, </a:t>
            </a:r>
            <a:r>
              <a:rPr lang="fr-FR" dirty="0" err="1"/>
              <a:t>try</a:t>
            </a:r>
            <a:r>
              <a:rPr lang="fr-FR" dirty="0"/>
              <a:t> </a:t>
            </a:r>
            <a:r>
              <a:rPr lang="fr-FR" dirty="0" err="1"/>
              <a:t>adjusting</a:t>
            </a:r>
            <a:r>
              <a:rPr lang="fr-FR" dirty="0"/>
              <a:t> the RCA </a:t>
            </a:r>
            <a:r>
              <a:rPr lang="fr-FR" dirty="0" err="1"/>
              <a:t>cable</a:t>
            </a:r>
            <a:r>
              <a:rPr lang="fr-FR" dirty="0"/>
              <a:t>.</a:t>
            </a:r>
          </a:p>
          <a:p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48027" y="1534068"/>
            <a:ext cx="4049295" cy="3036971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401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8114" y="133004"/>
            <a:ext cx="5085522" cy="6119783"/>
          </a:xfrm>
        </p:spPr>
        <p:txBody>
          <a:bodyPr>
            <a:normAutofit/>
          </a:bodyPr>
          <a:lstStyle/>
          <a:p>
            <a:r>
              <a:rPr lang="fr-FR" dirty="0"/>
              <a:t>Go back to the module ‘data’, go to the tab ‘</a:t>
            </a:r>
            <a:r>
              <a:rPr lang="fr-FR" dirty="0" err="1"/>
              <a:t>Subject</a:t>
            </a:r>
            <a:r>
              <a:rPr lang="fr-FR" dirty="0"/>
              <a:t> </a:t>
            </a:r>
            <a:r>
              <a:rPr lang="fr-FR" dirty="0" err="1"/>
              <a:t>hierarchy</a:t>
            </a:r>
            <a:r>
              <a:rPr lang="fr-FR" dirty="0"/>
              <a:t>’.</a:t>
            </a:r>
          </a:p>
          <a:p>
            <a:endParaRPr lang="fr-FR" dirty="0"/>
          </a:p>
          <a:p>
            <a:r>
              <a:rPr lang="fr-FR" dirty="0"/>
              <a:t>Display the volume : </a:t>
            </a:r>
          </a:p>
          <a:p>
            <a:pPr lvl="1"/>
            <a:r>
              <a:rPr lang="fr-FR" dirty="0" err="1"/>
              <a:t>Left</a:t>
            </a:r>
            <a:r>
              <a:rPr lang="fr-FR" dirty="0"/>
              <a:t> click on the </a:t>
            </a:r>
            <a:r>
              <a:rPr lang="fr-FR" dirty="0" err="1"/>
              <a:t>eye</a:t>
            </a:r>
            <a:r>
              <a:rPr lang="fr-FR" dirty="0"/>
              <a:t> displays the volume in the 2D </a:t>
            </a:r>
            <a:r>
              <a:rPr lang="fr-FR" dirty="0" err="1"/>
              <a:t>views</a:t>
            </a:r>
            <a:r>
              <a:rPr lang="fr-FR" dirty="0"/>
              <a:t>. </a:t>
            </a:r>
          </a:p>
          <a:p>
            <a:pPr lvl="1"/>
            <a:r>
              <a:rPr lang="fr-FR" dirty="0"/>
              <a:t>Change the </a:t>
            </a:r>
            <a:r>
              <a:rPr lang="fr-FR" dirty="0" err="1"/>
              <a:t>view</a:t>
            </a:r>
            <a:r>
              <a:rPr lang="fr-FR" dirty="0"/>
              <a:t> ‘reformat’ to ‘Sagittal’ or ‘axial’ or ‘coronal’ in the </a:t>
            </a:r>
            <a:r>
              <a:rPr lang="fr-FR" dirty="0" err="1"/>
              <a:t>red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. </a:t>
            </a:r>
          </a:p>
          <a:p>
            <a:pPr lvl="1"/>
            <a:r>
              <a:rPr lang="fr-FR" dirty="0"/>
              <a:t>The volume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visualized</a:t>
            </a:r>
            <a:r>
              <a:rPr lang="fr-FR" dirty="0"/>
              <a:t> in the </a:t>
            </a:r>
            <a:r>
              <a:rPr lang="fr-FR" dirty="0" err="1"/>
              <a:t>yellow</a:t>
            </a:r>
            <a:r>
              <a:rPr lang="fr-FR" dirty="0"/>
              <a:t> and green </a:t>
            </a:r>
            <a:r>
              <a:rPr lang="fr-FR" dirty="0" err="1"/>
              <a:t>views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A0AC77-D649-461A-878E-06256DBE9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618" y="80573"/>
            <a:ext cx="4544595" cy="33084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7EF5E1-5851-4B15-9100-2E7ADF88EEB4}"/>
              </a:ext>
            </a:extLst>
          </p:cNvPr>
          <p:cNvSpPr/>
          <p:nvPr/>
        </p:nvSpPr>
        <p:spPr>
          <a:xfrm>
            <a:off x="6652257" y="375323"/>
            <a:ext cx="2537643" cy="3434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244AD1-517B-4B16-965E-EB9144739AD3}"/>
              </a:ext>
            </a:extLst>
          </p:cNvPr>
          <p:cNvSpPr/>
          <p:nvPr/>
        </p:nvSpPr>
        <p:spPr>
          <a:xfrm>
            <a:off x="5846618" y="2778800"/>
            <a:ext cx="1046922" cy="3434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5E7104-5677-4362-A5F1-C5720ECBE989}"/>
              </a:ext>
            </a:extLst>
          </p:cNvPr>
          <p:cNvSpPr/>
          <p:nvPr/>
        </p:nvSpPr>
        <p:spPr>
          <a:xfrm>
            <a:off x="9477363" y="2750237"/>
            <a:ext cx="315154" cy="3434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50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04" y="3287161"/>
            <a:ext cx="6572596" cy="35327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244AD1-517B-4B16-965E-EB9144739AD3}"/>
              </a:ext>
            </a:extLst>
          </p:cNvPr>
          <p:cNvSpPr/>
          <p:nvPr/>
        </p:nvSpPr>
        <p:spPr>
          <a:xfrm>
            <a:off x="8565155" y="3676106"/>
            <a:ext cx="1826058" cy="2492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244AD1-517B-4B16-965E-EB9144739AD3}"/>
              </a:ext>
            </a:extLst>
          </p:cNvPr>
          <p:cNvSpPr/>
          <p:nvPr/>
        </p:nvSpPr>
        <p:spPr>
          <a:xfrm>
            <a:off x="8610600" y="5123416"/>
            <a:ext cx="1826058" cy="2492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244AD1-517B-4B16-965E-EB9144739AD3}"/>
              </a:ext>
            </a:extLst>
          </p:cNvPr>
          <p:cNvSpPr/>
          <p:nvPr/>
        </p:nvSpPr>
        <p:spPr>
          <a:xfrm>
            <a:off x="10401300" y="5123416"/>
            <a:ext cx="1826058" cy="2492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27521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4863" y="294180"/>
            <a:ext cx="5085522" cy="6119783"/>
          </a:xfrm>
        </p:spPr>
        <p:txBody>
          <a:bodyPr>
            <a:normAutofit lnSpcReduction="10000"/>
          </a:bodyPr>
          <a:lstStyle/>
          <a:p>
            <a:r>
              <a:rPr lang="fr-FR" dirty="0"/>
              <a:t>For a 3D </a:t>
            </a:r>
            <a:r>
              <a:rPr lang="fr-FR" dirty="0" err="1"/>
              <a:t>visualization</a:t>
            </a:r>
            <a:r>
              <a:rPr lang="fr-FR" dirty="0"/>
              <a:t> of the volume, right click on the </a:t>
            </a:r>
            <a:r>
              <a:rPr lang="fr-FR" dirty="0" err="1"/>
              <a:t>eye</a:t>
            </a:r>
            <a:r>
              <a:rPr lang="fr-FR" dirty="0"/>
              <a:t> and select ‘show in 3D </a:t>
            </a:r>
            <a:r>
              <a:rPr lang="fr-FR" dirty="0" err="1"/>
              <a:t>views</a:t>
            </a:r>
            <a:r>
              <a:rPr lang="fr-FR" dirty="0"/>
              <a:t> as volume </a:t>
            </a:r>
            <a:r>
              <a:rPr lang="fr-FR" dirty="0" err="1"/>
              <a:t>rendering</a:t>
            </a:r>
            <a:r>
              <a:rPr lang="fr-FR" dirty="0"/>
              <a:t>’</a:t>
            </a:r>
          </a:p>
          <a:p>
            <a:r>
              <a:rPr lang="fr-FR" dirty="0"/>
              <a:t>If the volume </a:t>
            </a:r>
            <a:r>
              <a:rPr lang="fr-FR" dirty="0" err="1"/>
              <a:t>appears</a:t>
            </a:r>
            <a:r>
              <a:rPr lang="fr-FR" dirty="0"/>
              <a:t> </a:t>
            </a:r>
            <a:r>
              <a:rPr lang="fr-FR" dirty="0" err="1"/>
              <a:t>solid</a:t>
            </a:r>
            <a:r>
              <a:rPr lang="fr-FR" dirty="0"/>
              <a:t> black in the 3D </a:t>
            </a:r>
            <a:r>
              <a:rPr lang="fr-FR" dirty="0" err="1"/>
              <a:t>view</a:t>
            </a:r>
            <a:r>
              <a:rPr lang="fr-FR" dirty="0"/>
              <a:t>, right click on the </a:t>
            </a:r>
            <a:r>
              <a:rPr lang="fr-FR" dirty="0" err="1"/>
              <a:t>eye</a:t>
            </a:r>
            <a:r>
              <a:rPr lang="fr-FR" dirty="0"/>
              <a:t> and </a:t>
            </a:r>
            <a:r>
              <a:rPr lang="fr-FR" dirty="0" err="1"/>
              <a:t>then</a:t>
            </a:r>
            <a:r>
              <a:rPr lang="fr-FR" dirty="0"/>
              <a:t> ‘volume rendering options’ or go to the module ‘volume rendering’ to change the volume </a:t>
            </a:r>
            <a:r>
              <a:rPr lang="fr-FR" dirty="0" err="1"/>
              <a:t>visualization</a:t>
            </a:r>
            <a:r>
              <a:rPr lang="fr-FR" dirty="0"/>
              <a:t> settings. </a:t>
            </a:r>
          </a:p>
          <a:p>
            <a:r>
              <a:rPr lang="fr-FR" dirty="0"/>
              <a:t>The </a:t>
            </a:r>
            <a:r>
              <a:rPr lang="fr-FR" dirty="0" err="1"/>
              <a:t>preset</a:t>
            </a:r>
            <a:r>
              <a:rPr lang="fr-FR" dirty="0"/>
              <a:t> ‘MR-Default’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fine.</a:t>
            </a:r>
          </a:p>
          <a:p>
            <a:r>
              <a:rPr lang="fr-FR" dirty="0"/>
              <a:t>The shift value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modified</a:t>
            </a:r>
            <a:r>
              <a:rPr lang="fr-FR" dirty="0"/>
              <a:t> to </a:t>
            </a:r>
            <a:r>
              <a:rPr lang="fr-FR" dirty="0" err="1"/>
              <a:t>improve</a:t>
            </a:r>
            <a:r>
              <a:rPr lang="fr-FR" dirty="0"/>
              <a:t> the </a:t>
            </a:r>
            <a:r>
              <a:rPr lang="fr-FR" dirty="0" err="1"/>
              <a:t>rendering</a:t>
            </a:r>
            <a:r>
              <a:rPr lang="fr-FR" dirty="0"/>
              <a:t>. 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51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r="54693" b="40806"/>
          <a:stretch/>
        </p:blipFill>
        <p:spPr>
          <a:xfrm>
            <a:off x="5784271" y="198929"/>
            <a:ext cx="3594344" cy="25241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244AD1-517B-4B16-965E-EB9144739AD3}"/>
              </a:ext>
            </a:extLst>
          </p:cNvPr>
          <p:cNvSpPr/>
          <p:nvPr/>
        </p:nvSpPr>
        <p:spPr>
          <a:xfrm>
            <a:off x="5749517" y="1920763"/>
            <a:ext cx="3629097" cy="4733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AD1-517B-4B16-965E-EB9144739AD3}"/>
              </a:ext>
            </a:extLst>
          </p:cNvPr>
          <p:cNvSpPr/>
          <p:nvPr/>
        </p:nvSpPr>
        <p:spPr>
          <a:xfrm>
            <a:off x="6758247" y="428004"/>
            <a:ext cx="742840" cy="2342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214" y="2920885"/>
            <a:ext cx="6391563" cy="343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87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6554D-C8C1-4B2A-8EB4-2A9CD4578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207818"/>
            <a:ext cx="11732150" cy="5969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b="1" dirty="0"/>
              <a:t>DATA SAVING</a:t>
            </a:r>
          </a:p>
          <a:p>
            <a:pPr>
              <a:buFontTx/>
              <a:buChar char="-"/>
            </a:pPr>
            <a:r>
              <a:rPr lang="fr-FR" sz="1800" dirty="0"/>
              <a:t>Click on « </a:t>
            </a:r>
            <a:r>
              <a:rPr lang="fr-FR" sz="1800" dirty="0" err="1"/>
              <a:t>save</a:t>
            </a:r>
            <a:r>
              <a:rPr lang="fr-FR" sz="1800" dirty="0"/>
              <a:t> »</a:t>
            </a:r>
          </a:p>
          <a:p>
            <a:pPr>
              <a:buFontTx/>
              <a:buChar char="-"/>
            </a:pPr>
            <a:r>
              <a:rPr lang="fr-FR" sz="1800" dirty="0"/>
              <a:t>Select all </a:t>
            </a:r>
            <a:r>
              <a:rPr lang="fr-FR" sz="1800" dirty="0" err="1"/>
              <a:t>elements</a:t>
            </a:r>
            <a:endParaRPr lang="fr-FR" sz="1800" dirty="0"/>
          </a:p>
          <a:p>
            <a:pPr>
              <a:buFontTx/>
              <a:buChar char="-"/>
            </a:pPr>
            <a:r>
              <a:rPr lang="fr-FR" sz="1800" b="1" dirty="0"/>
              <a:t>Chose the folder to </a:t>
            </a:r>
            <a:r>
              <a:rPr lang="fr-FR" sz="1800" b="1" dirty="0" err="1"/>
              <a:t>save</a:t>
            </a:r>
            <a:r>
              <a:rPr lang="fr-FR" sz="1800" b="1" dirty="0"/>
              <a:t> all </a:t>
            </a:r>
            <a:r>
              <a:rPr lang="fr-FR" sz="1800" b="1" dirty="0" err="1"/>
              <a:t>elements</a:t>
            </a:r>
            <a:r>
              <a:rPr lang="fr-FR" sz="1800" b="1" dirty="0"/>
              <a:t> ‘Change directory for </a:t>
            </a:r>
            <a:r>
              <a:rPr lang="fr-FR" sz="1800" b="1" dirty="0" err="1"/>
              <a:t>selected</a:t>
            </a:r>
            <a:r>
              <a:rPr lang="fr-FR" sz="1800" b="1" dirty="0"/>
              <a:t> files’, for </a:t>
            </a:r>
            <a:r>
              <a:rPr lang="fr-FR" sz="1800" b="1" dirty="0" err="1"/>
              <a:t>example</a:t>
            </a:r>
            <a:r>
              <a:rPr lang="fr-FR" sz="1800" b="1" dirty="0"/>
              <a:t> ‘acquis_1’.</a:t>
            </a:r>
          </a:p>
          <a:p>
            <a:pPr>
              <a:buFontTx/>
              <a:buChar char="-"/>
            </a:pPr>
            <a:r>
              <a:rPr lang="fr-FR" sz="1800" dirty="0"/>
              <a:t>To </a:t>
            </a:r>
            <a:r>
              <a:rPr lang="fr-FR" sz="1800" dirty="0" err="1"/>
              <a:t>win</a:t>
            </a:r>
            <a:r>
              <a:rPr lang="fr-FR" sz="1800" dirty="0"/>
              <a:t> </a:t>
            </a:r>
            <a:r>
              <a:rPr lang="fr-FR" sz="1800" dirty="0" err="1"/>
              <a:t>some</a:t>
            </a:r>
            <a:r>
              <a:rPr lang="fr-FR" sz="1800" dirty="0"/>
              <a:t> time </a:t>
            </a:r>
            <a:r>
              <a:rPr lang="fr-FR" sz="1800" dirty="0" err="1"/>
              <a:t>during</a:t>
            </a:r>
            <a:r>
              <a:rPr lang="fr-FR" sz="1800" dirty="0"/>
              <a:t> the </a:t>
            </a:r>
            <a:r>
              <a:rPr lang="fr-FR" sz="1800" dirty="0" err="1"/>
              <a:t>saving</a:t>
            </a:r>
            <a:r>
              <a:rPr lang="fr-FR" sz="1800" dirty="0"/>
              <a:t>, </a:t>
            </a:r>
            <a:r>
              <a:rPr lang="fr-FR" sz="1800" dirty="0" err="1"/>
              <a:t>it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possible to </a:t>
            </a:r>
            <a:r>
              <a:rPr lang="fr-FR" sz="1800" dirty="0" err="1"/>
              <a:t>uncheck</a:t>
            </a:r>
            <a:r>
              <a:rPr lang="fr-FR" sz="1800" dirty="0"/>
              <a:t> the </a:t>
            </a:r>
            <a:r>
              <a:rPr lang="fr-FR" sz="1800" dirty="0" err="1"/>
              <a:t>automatic</a:t>
            </a:r>
            <a:r>
              <a:rPr lang="fr-FR" sz="1800" dirty="0"/>
              <a:t> data compression option. </a:t>
            </a:r>
            <a:r>
              <a:rPr lang="fr-FR" sz="1800" dirty="0" err="1"/>
              <a:t>Careful</a:t>
            </a:r>
            <a:r>
              <a:rPr lang="fr-FR" sz="1800" dirty="0"/>
              <a:t>, the data </a:t>
            </a:r>
            <a:r>
              <a:rPr lang="fr-FR" sz="1800" dirty="0" err="1"/>
              <a:t>will</a:t>
            </a:r>
            <a:r>
              <a:rPr lang="fr-FR" sz="1800" dirty="0"/>
              <a:t> </a:t>
            </a:r>
            <a:r>
              <a:rPr lang="fr-FR" sz="1800" dirty="0" err="1"/>
              <a:t>be</a:t>
            </a:r>
            <a:r>
              <a:rPr lang="fr-FR" sz="1800" dirty="0"/>
              <a:t> in </a:t>
            </a:r>
            <a:r>
              <a:rPr lang="fr-FR" sz="1800" dirty="0" err="1"/>
              <a:t>consequence</a:t>
            </a:r>
            <a:r>
              <a:rPr lang="fr-FR" sz="1800" dirty="0"/>
              <a:t> </a:t>
            </a:r>
            <a:r>
              <a:rPr lang="fr-FR" sz="1800" dirty="0" err="1"/>
              <a:t>quite</a:t>
            </a:r>
            <a:r>
              <a:rPr lang="fr-FR" sz="1800" dirty="0"/>
              <a:t> </a:t>
            </a:r>
            <a:r>
              <a:rPr lang="fr-FR" sz="1800" dirty="0" err="1"/>
              <a:t>heavy</a:t>
            </a:r>
            <a:r>
              <a:rPr lang="fr-FR" sz="1800" dirty="0"/>
              <a:t>. </a:t>
            </a:r>
            <a:endParaRPr lang="fr-FR" sz="1800" b="1" dirty="0"/>
          </a:p>
          <a:p>
            <a:pPr>
              <a:buFontTx/>
              <a:buChar char="-"/>
            </a:pPr>
            <a:r>
              <a:rPr lang="fr-FR" sz="1800" dirty="0"/>
              <a:t>Click on ‘Save’</a:t>
            </a:r>
          </a:p>
          <a:p>
            <a:endParaRPr lang="fr-FR" sz="18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>
              <a:buFontTx/>
              <a:buChar char="-"/>
            </a:pPr>
            <a:endParaRPr lang="fr-FR" sz="25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52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8BB8B7-B0D8-49E1-B0CA-21F8450D4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19" y="3413468"/>
            <a:ext cx="9488561" cy="344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35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1823032" cy="2387600"/>
          </a:xfrm>
        </p:spPr>
        <p:txBody>
          <a:bodyPr/>
          <a:lstStyle/>
          <a:p>
            <a:r>
              <a:rPr lang="fr-FR" b="1" dirty="0"/>
              <a:t>7. SEGMENTATION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4286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6554D-C8C1-4B2A-8EB4-2A9CD4578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207818"/>
            <a:ext cx="4995950" cy="5969145"/>
          </a:xfrm>
        </p:spPr>
        <p:txBody>
          <a:bodyPr>
            <a:normAutofit/>
          </a:bodyPr>
          <a:lstStyle/>
          <a:p>
            <a:endParaRPr lang="fr-FR" dirty="0"/>
          </a:p>
          <a:p>
            <a:pPr marL="0" indent="0">
              <a:buNone/>
            </a:pPr>
            <a:r>
              <a:rPr lang="fr-FR" sz="4000" b="1" dirty="0"/>
              <a:t>CAS 1 : </a:t>
            </a:r>
            <a:r>
              <a:rPr lang="fr-FR" sz="4000" b="1" dirty="0" err="1"/>
              <a:t>My</a:t>
            </a:r>
            <a:r>
              <a:rPr lang="fr-FR" sz="4000" b="1" dirty="0"/>
              <a:t> data </a:t>
            </a:r>
            <a:r>
              <a:rPr lang="fr-FR" sz="4000" b="1" dirty="0" err="1"/>
              <a:t>is</a:t>
            </a:r>
            <a:r>
              <a:rPr lang="fr-FR" sz="4000" b="1" dirty="0"/>
              <a:t> </a:t>
            </a:r>
            <a:r>
              <a:rPr lang="fr-FR" sz="4000" b="1" dirty="0" err="1"/>
              <a:t>already</a:t>
            </a:r>
            <a:r>
              <a:rPr lang="fr-FR" sz="4000" b="1" dirty="0"/>
              <a:t> </a:t>
            </a:r>
            <a:r>
              <a:rPr lang="fr-FR" sz="4000" b="1" dirty="0" err="1"/>
              <a:t>loaded</a:t>
            </a:r>
            <a:endParaRPr lang="fr-FR" sz="4000" b="1" dirty="0"/>
          </a:p>
          <a:p>
            <a:pPr marL="0" indent="0">
              <a:buNone/>
            </a:pPr>
            <a:endParaRPr lang="fr-FR" sz="4000" b="1" dirty="0"/>
          </a:p>
          <a:p>
            <a:r>
              <a:rPr lang="fr-FR" b="1" dirty="0" err="1">
                <a:solidFill>
                  <a:srgbClr val="00B050"/>
                </a:solidFill>
              </a:rPr>
              <a:t>See</a:t>
            </a:r>
            <a:r>
              <a:rPr lang="fr-FR" b="1" dirty="0">
                <a:solidFill>
                  <a:srgbClr val="00B050"/>
                </a:solidFill>
              </a:rPr>
              <a:t> </a:t>
            </a:r>
            <a:r>
              <a:rPr lang="fr-FR" b="1" dirty="0" err="1">
                <a:solidFill>
                  <a:srgbClr val="00B050"/>
                </a:solidFill>
              </a:rPr>
              <a:t>you</a:t>
            </a:r>
            <a:r>
              <a:rPr lang="fr-FR" b="1" dirty="0">
                <a:solidFill>
                  <a:srgbClr val="00B050"/>
                </a:solidFill>
              </a:rPr>
              <a:t> </a:t>
            </a:r>
            <a:r>
              <a:rPr lang="fr-FR" b="1" dirty="0" err="1">
                <a:solidFill>
                  <a:srgbClr val="00B050"/>
                </a:solidFill>
              </a:rPr>
              <a:t>next</a:t>
            </a:r>
            <a:r>
              <a:rPr lang="fr-FR" b="1" dirty="0">
                <a:solidFill>
                  <a:srgbClr val="00B050"/>
                </a:solidFill>
              </a:rPr>
              <a:t> slide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54</a:t>
            </a:fld>
            <a:endParaRPr lang="fr-FR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86554D-C8C1-4B2A-8EB4-2A9CD4578FD7}"/>
              </a:ext>
            </a:extLst>
          </p:cNvPr>
          <p:cNvSpPr txBox="1">
            <a:spLocks/>
          </p:cNvSpPr>
          <p:nvPr/>
        </p:nvSpPr>
        <p:spPr>
          <a:xfrm>
            <a:off x="6357850" y="124691"/>
            <a:ext cx="4995950" cy="63509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4000" b="1" dirty="0"/>
              <a:t>CAS 2 : I </a:t>
            </a:r>
            <a:r>
              <a:rPr lang="fr-FR" sz="4000" b="1" dirty="0" err="1"/>
              <a:t>load</a:t>
            </a:r>
            <a:r>
              <a:rPr lang="fr-FR" sz="4000" b="1" dirty="0"/>
              <a:t> </a:t>
            </a:r>
            <a:r>
              <a:rPr lang="fr-FR" sz="4000" b="1" dirty="0" err="1"/>
              <a:t>my</a:t>
            </a:r>
            <a:r>
              <a:rPr lang="fr-FR" sz="4000" b="1" dirty="0"/>
              <a:t> 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4000" b="1" dirty="0"/>
          </a:p>
          <a:p>
            <a:r>
              <a:rPr lang="fr-FR" dirty="0"/>
              <a:t>Open Slicer 3D</a:t>
            </a:r>
          </a:p>
          <a:p>
            <a:r>
              <a:rPr lang="fr-FR" dirty="0"/>
              <a:t>Click on ‘File’ </a:t>
            </a:r>
            <a:r>
              <a:rPr lang="fr-FR" dirty="0">
                <a:sym typeface="Wingdings" panose="05000000000000000000" pitchFamily="2" charset="2"/>
              </a:rPr>
              <a:t> ‘</a:t>
            </a:r>
            <a:r>
              <a:rPr lang="fr-FR" dirty="0" err="1">
                <a:sym typeface="Wingdings" panose="05000000000000000000" pitchFamily="2" charset="2"/>
              </a:rPr>
              <a:t>Add</a:t>
            </a:r>
            <a:r>
              <a:rPr lang="fr-FR" dirty="0">
                <a:sym typeface="Wingdings" panose="05000000000000000000" pitchFamily="2" charset="2"/>
              </a:rPr>
              <a:t> data’  ‘</a:t>
            </a:r>
            <a:r>
              <a:rPr lang="fr-FR" dirty="0" err="1">
                <a:sym typeface="Wingdings" panose="05000000000000000000" pitchFamily="2" charset="2"/>
              </a:rPr>
              <a:t>Choose</a:t>
            </a:r>
            <a:r>
              <a:rPr lang="fr-FR" dirty="0">
                <a:sym typeface="Wingdings" panose="05000000000000000000" pitchFamily="2" charset="2"/>
              </a:rPr>
              <a:t> File(s) to </a:t>
            </a:r>
            <a:r>
              <a:rPr lang="fr-FR" dirty="0" err="1">
                <a:sym typeface="Wingdings" panose="05000000000000000000" pitchFamily="2" charset="2"/>
              </a:rPr>
              <a:t>Add</a:t>
            </a:r>
            <a:r>
              <a:rPr lang="fr-FR" dirty="0">
                <a:sym typeface="Wingdings" panose="05000000000000000000" pitchFamily="2" charset="2"/>
              </a:rPr>
              <a:t>’</a:t>
            </a:r>
          </a:p>
          <a:p>
            <a:r>
              <a:rPr lang="fr-FR" dirty="0">
                <a:sym typeface="Wingdings" panose="05000000000000000000" pitchFamily="2" charset="2"/>
              </a:rPr>
              <a:t>Select in the </a:t>
            </a:r>
            <a:r>
              <a:rPr lang="fr-FR" dirty="0" err="1">
                <a:sym typeface="Wingdings" panose="05000000000000000000" pitchFamily="2" charset="2"/>
              </a:rPr>
              <a:t>wanted</a:t>
            </a:r>
            <a:r>
              <a:rPr lang="fr-FR" dirty="0">
                <a:sym typeface="Wingdings" panose="05000000000000000000" pitchFamily="2" charset="2"/>
              </a:rPr>
              <a:t> folder the file ‘</a:t>
            </a:r>
            <a:r>
              <a:rPr lang="fr-FR" dirty="0" err="1">
                <a:sym typeface="Wingdings" panose="05000000000000000000" pitchFamily="2" charset="2"/>
              </a:rPr>
              <a:t>Scene</a:t>
            </a:r>
            <a:r>
              <a:rPr lang="fr-FR" dirty="0">
                <a:sym typeface="Wingdings" panose="05000000000000000000" pitchFamily="2" charset="2"/>
              </a:rPr>
              <a:t>’ in the format ‘.</a:t>
            </a:r>
            <a:r>
              <a:rPr lang="fr-FR" dirty="0" err="1">
                <a:sym typeface="Wingdings" panose="05000000000000000000" pitchFamily="2" charset="2"/>
              </a:rPr>
              <a:t>mrml</a:t>
            </a:r>
            <a:r>
              <a:rPr lang="fr-FR" dirty="0">
                <a:sym typeface="Wingdings" panose="05000000000000000000" pitchFamily="2" charset="2"/>
              </a:rPr>
              <a:t>’</a:t>
            </a:r>
          </a:p>
          <a:p>
            <a:r>
              <a:rPr lang="fr-FR" b="1" dirty="0" err="1"/>
              <a:t>Recommendation</a:t>
            </a:r>
            <a:r>
              <a:rPr lang="fr-FR" b="1" dirty="0"/>
              <a:t> : </a:t>
            </a:r>
            <a:r>
              <a:rPr lang="fr-FR" b="1" dirty="0" err="1"/>
              <a:t>loading</a:t>
            </a:r>
            <a:r>
              <a:rPr lang="fr-FR" b="1" dirty="0"/>
              <a:t> a full </a:t>
            </a:r>
            <a:r>
              <a:rPr lang="fr-FR" b="1" dirty="0" err="1"/>
              <a:t>scene</a:t>
            </a:r>
            <a:r>
              <a:rPr lang="fr-FR" b="1" dirty="0"/>
              <a:t> </a:t>
            </a:r>
            <a:r>
              <a:rPr lang="fr-FR" b="1" dirty="0" err="1"/>
              <a:t>might</a:t>
            </a:r>
            <a:r>
              <a:rPr lang="fr-FR" b="1" dirty="0"/>
              <a:t> </a:t>
            </a:r>
            <a:r>
              <a:rPr lang="fr-FR" b="1" dirty="0" err="1"/>
              <a:t>take</a:t>
            </a:r>
            <a:r>
              <a:rPr lang="fr-FR" b="1" dirty="0"/>
              <a:t> </a:t>
            </a:r>
            <a:r>
              <a:rPr lang="fr-FR" b="1" dirty="0" err="1"/>
              <a:t>some</a:t>
            </a:r>
            <a:r>
              <a:rPr lang="fr-FR" b="1" dirty="0"/>
              <a:t> time and use a lot of </a:t>
            </a:r>
            <a:r>
              <a:rPr lang="fr-FR" b="1" dirty="0" err="1"/>
              <a:t>resources</a:t>
            </a:r>
            <a:r>
              <a:rPr lang="fr-FR" b="1" dirty="0"/>
              <a:t> of the computer. For the segmentation, </a:t>
            </a:r>
            <a:r>
              <a:rPr lang="fr-FR" b="1" dirty="0" err="1"/>
              <a:t>you</a:t>
            </a:r>
            <a:r>
              <a:rPr lang="fr-FR" b="1" dirty="0"/>
              <a:t> can </a:t>
            </a:r>
            <a:r>
              <a:rPr lang="fr-FR" b="1" dirty="0" err="1"/>
              <a:t>load</a:t>
            </a:r>
            <a:r>
              <a:rPr lang="fr-FR" b="1" dirty="0"/>
              <a:t> </a:t>
            </a:r>
            <a:r>
              <a:rPr lang="fr-FR" b="1" dirty="0" err="1"/>
              <a:t>only</a:t>
            </a:r>
            <a:r>
              <a:rPr lang="fr-FR" b="1" dirty="0"/>
              <a:t> the </a:t>
            </a:r>
            <a:r>
              <a:rPr lang="fr-FR" b="1" dirty="0" err="1"/>
              <a:t>reconstructed</a:t>
            </a:r>
            <a:r>
              <a:rPr lang="fr-FR" b="1" dirty="0"/>
              <a:t> volume file, in the format .</a:t>
            </a:r>
            <a:r>
              <a:rPr lang="fr-FR" b="1" dirty="0" err="1"/>
              <a:t>nrrd</a:t>
            </a:r>
            <a:r>
              <a:rPr lang="fr-FR" b="1" dirty="0"/>
              <a:t>. </a:t>
            </a:r>
            <a:endParaRPr lang="fr-FR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5552902" y="124691"/>
            <a:ext cx="91440" cy="65967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5355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55250" b="17209"/>
          <a:stretch/>
        </p:blipFill>
        <p:spPr>
          <a:xfrm>
            <a:off x="7372351" y="194553"/>
            <a:ext cx="4152900" cy="4129699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8114" y="389106"/>
            <a:ext cx="6549886" cy="6468894"/>
          </a:xfrm>
        </p:spPr>
        <p:txBody>
          <a:bodyPr>
            <a:normAutofit lnSpcReduction="10000"/>
          </a:bodyPr>
          <a:lstStyle/>
          <a:p>
            <a:r>
              <a:rPr lang="fr-FR" dirty="0"/>
              <a:t>Open the module ‘Segment Editor’</a:t>
            </a:r>
          </a:p>
          <a:p>
            <a:r>
              <a:rPr lang="fr-FR" u="sng" dirty="0">
                <a:sym typeface="Wingdings" panose="05000000000000000000" pitchFamily="2" charset="2"/>
              </a:rPr>
              <a:t>Segmentation</a:t>
            </a:r>
            <a:r>
              <a:rPr lang="fr-FR" dirty="0">
                <a:sym typeface="Wingdings" panose="05000000000000000000" pitchFamily="2" charset="2"/>
              </a:rPr>
              <a:t> : </a:t>
            </a:r>
            <a:r>
              <a:rPr lang="fr-FR" dirty="0" err="1">
                <a:sym typeface="Wingdings" panose="05000000000000000000" pitchFamily="2" charset="2"/>
              </a:rPr>
              <a:t>create</a:t>
            </a:r>
            <a:r>
              <a:rPr lang="fr-FR" dirty="0">
                <a:sym typeface="Wingdings" panose="05000000000000000000" pitchFamily="2" charset="2"/>
              </a:rPr>
              <a:t> a new segmentation</a:t>
            </a:r>
          </a:p>
          <a:p>
            <a:r>
              <a:rPr lang="fr-FR" u="sng" dirty="0">
                <a:sym typeface="Wingdings" panose="05000000000000000000" pitchFamily="2" charset="2"/>
              </a:rPr>
              <a:t>Master volume </a:t>
            </a:r>
            <a:r>
              <a:rPr lang="fr-FR" dirty="0">
                <a:sym typeface="Wingdings" panose="05000000000000000000" pitchFamily="2" charset="2"/>
              </a:rPr>
              <a:t>: </a:t>
            </a:r>
            <a:r>
              <a:rPr lang="fr-FR" dirty="0" err="1">
                <a:sym typeface="Wingdings" panose="05000000000000000000" pitchFamily="2" charset="2"/>
              </a:rPr>
              <a:t>choose</a:t>
            </a:r>
            <a:r>
              <a:rPr lang="fr-FR" dirty="0">
                <a:sym typeface="Wingdings" panose="05000000000000000000" pitchFamily="2" charset="2"/>
              </a:rPr>
              <a:t> the </a:t>
            </a:r>
            <a:r>
              <a:rPr lang="fr-FR" dirty="0" err="1">
                <a:sym typeface="Wingdings" panose="05000000000000000000" pitchFamily="2" charset="2"/>
              </a:rPr>
              <a:t>reconstructed</a:t>
            </a:r>
            <a:r>
              <a:rPr lang="fr-FR" dirty="0">
                <a:sym typeface="Wingdings" panose="05000000000000000000" pitchFamily="2" charset="2"/>
              </a:rPr>
              <a:t> volume</a:t>
            </a:r>
          </a:p>
          <a:p>
            <a:r>
              <a:rPr lang="fr-FR" dirty="0">
                <a:sym typeface="Wingdings" panose="05000000000000000000" pitchFamily="2" charset="2"/>
              </a:rPr>
              <a:t>Click on ‘</a:t>
            </a:r>
            <a:r>
              <a:rPr lang="fr-FR" dirty="0" err="1">
                <a:sym typeface="Wingdings" panose="05000000000000000000" pitchFamily="2" charset="2"/>
              </a:rPr>
              <a:t>Add</a:t>
            </a:r>
            <a:r>
              <a:rPr lang="fr-FR" dirty="0">
                <a:sym typeface="Wingdings" panose="05000000000000000000" pitchFamily="2" charset="2"/>
              </a:rPr>
              <a:t>’ to </a:t>
            </a:r>
            <a:r>
              <a:rPr lang="fr-FR" dirty="0" err="1">
                <a:sym typeface="Wingdings" panose="05000000000000000000" pitchFamily="2" charset="2"/>
              </a:rPr>
              <a:t>add</a:t>
            </a:r>
            <a:r>
              <a:rPr lang="fr-FR" dirty="0">
                <a:sym typeface="Wingdings" panose="05000000000000000000" pitchFamily="2" charset="2"/>
              </a:rPr>
              <a:t> a segment</a:t>
            </a:r>
          </a:p>
          <a:p>
            <a:r>
              <a:rPr lang="fr-FR" dirty="0" err="1">
                <a:sym typeface="Wingdings" panose="05000000000000000000" pitchFamily="2" charset="2"/>
              </a:rPr>
              <a:t>Choose</a:t>
            </a:r>
            <a:r>
              <a:rPr lang="fr-FR" dirty="0">
                <a:sym typeface="Wingdings" panose="05000000000000000000" pitchFamily="2" charset="2"/>
              </a:rPr>
              <a:t> the </a:t>
            </a:r>
            <a:r>
              <a:rPr lang="fr-FR" dirty="0" err="1">
                <a:sym typeface="Wingdings" panose="05000000000000000000" pitchFamily="2" charset="2"/>
              </a:rPr>
              <a:t>effect</a:t>
            </a:r>
            <a:r>
              <a:rPr lang="fr-FR" dirty="0">
                <a:sym typeface="Wingdings" panose="05000000000000000000" pitchFamily="2" charset="2"/>
              </a:rPr>
              <a:t> ‘Paint’ to </a:t>
            </a:r>
            <a:r>
              <a:rPr lang="fr-FR" dirty="0" err="1">
                <a:sym typeface="Wingdings" panose="05000000000000000000" pitchFamily="2" charset="2"/>
              </a:rPr>
              <a:t>draw</a:t>
            </a:r>
            <a:r>
              <a:rPr lang="fr-FR" dirty="0">
                <a:sym typeface="Wingdings" panose="05000000000000000000" pitchFamily="2" charset="2"/>
              </a:rPr>
              <a:t> the </a:t>
            </a:r>
            <a:r>
              <a:rPr lang="fr-FR" dirty="0" err="1">
                <a:sym typeface="Wingdings" panose="05000000000000000000" pitchFamily="2" charset="2"/>
              </a:rPr>
              <a:t>outline</a:t>
            </a:r>
            <a:r>
              <a:rPr lang="fr-FR" dirty="0">
                <a:sym typeface="Wingdings" panose="05000000000000000000" pitchFamily="2" charset="2"/>
              </a:rPr>
              <a:t> of the volume. The </a:t>
            </a:r>
            <a:r>
              <a:rPr lang="fr-FR" dirty="0" err="1">
                <a:sym typeface="Wingdings" panose="05000000000000000000" pitchFamily="2" charset="2"/>
              </a:rPr>
              <a:t>diameter</a:t>
            </a:r>
            <a:r>
              <a:rPr lang="fr-FR" dirty="0">
                <a:sym typeface="Wingdings" panose="05000000000000000000" pitchFamily="2" charset="2"/>
              </a:rPr>
              <a:t> of the </a:t>
            </a:r>
            <a:r>
              <a:rPr lang="fr-FR" dirty="0" err="1">
                <a:sym typeface="Wingdings" panose="05000000000000000000" pitchFamily="2" charset="2"/>
              </a:rPr>
              <a:t>brush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can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be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modified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between</a:t>
            </a:r>
            <a:r>
              <a:rPr lang="fr-FR" dirty="0">
                <a:sym typeface="Wingdings" panose="05000000000000000000" pitchFamily="2" charset="2"/>
              </a:rPr>
              <a:t> 1% and 40%. </a:t>
            </a:r>
            <a:r>
              <a:rPr lang="fr-FR" dirty="0" err="1">
                <a:sym typeface="Wingdings" panose="05000000000000000000" pitchFamily="2" charset="2"/>
              </a:rPr>
              <a:t>Zooming</a:t>
            </a:r>
            <a:r>
              <a:rPr lang="fr-FR" dirty="0">
                <a:sym typeface="Wingdings" panose="05000000000000000000" pitchFamily="2" charset="2"/>
              </a:rPr>
              <a:t> the 2D </a:t>
            </a:r>
            <a:r>
              <a:rPr lang="fr-FR" dirty="0" err="1">
                <a:sym typeface="Wingdings" panose="05000000000000000000" pitchFamily="2" charset="2"/>
              </a:rPr>
              <a:t>view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can</a:t>
            </a:r>
            <a:r>
              <a:rPr lang="fr-FR" dirty="0">
                <a:sym typeface="Wingdings" panose="05000000000000000000" pitchFamily="2" charset="2"/>
              </a:rPr>
              <a:t> help </a:t>
            </a:r>
            <a:r>
              <a:rPr lang="fr-FR" dirty="0" err="1">
                <a:sym typeface="Wingdings" panose="05000000000000000000" pitchFamily="2" charset="2"/>
              </a:rPr>
              <a:t>being</a:t>
            </a:r>
            <a:r>
              <a:rPr lang="fr-FR" dirty="0">
                <a:sym typeface="Wingdings" panose="05000000000000000000" pitchFamily="2" charset="2"/>
              </a:rPr>
              <a:t> more </a:t>
            </a:r>
            <a:r>
              <a:rPr lang="fr-FR" dirty="0" err="1">
                <a:sym typeface="Wingdings" panose="05000000000000000000" pitchFamily="2" charset="2"/>
              </a:rPr>
              <a:t>precise</a:t>
            </a:r>
            <a:r>
              <a:rPr lang="fr-FR" dirty="0">
                <a:sym typeface="Wingdings" panose="05000000000000000000" pitchFamily="2" charset="2"/>
              </a:rPr>
              <a:t>.  </a:t>
            </a:r>
          </a:p>
          <a:p>
            <a:r>
              <a:rPr lang="fr-FR" dirty="0" err="1">
                <a:sym typeface="Wingdings" panose="05000000000000000000" pitchFamily="2" charset="2"/>
              </a:rPr>
              <a:t>Draw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with</a:t>
            </a:r>
            <a:r>
              <a:rPr lang="fr-FR" dirty="0">
                <a:sym typeface="Wingdings" panose="05000000000000000000" pitchFamily="2" charset="2"/>
              </a:rPr>
              <a:t> the mouse (click and </a:t>
            </a:r>
            <a:r>
              <a:rPr lang="fr-FR" dirty="0" err="1">
                <a:sym typeface="Wingdings" panose="05000000000000000000" pitchFamily="2" charset="2"/>
              </a:rPr>
              <a:t>maintain</a:t>
            </a:r>
            <a:r>
              <a:rPr lang="fr-FR" dirty="0">
                <a:sym typeface="Wingdings" panose="05000000000000000000" pitchFamily="2" charset="2"/>
              </a:rPr>
              <a:t>) the volume </a:t>
            </a:r>
            <a:r>
              <a:rPr lang="fr-FR" dirty="0" err="1">
                <a:sym typeface="Wingdings" panose="05000000000000000000" pitchFamily="2" charset="2"/>
              </a:rPr>
              <a:t>outline</a:t>
            </a:r>
            <a:r>
              <a:rPr lang="fr-FR" dirty="0">
                <a:sym typeface="Wingdings" panose="05000000000000000000" pitchFamily="2" charset="2"/>
              </a:rPr>
              <a:t> for </a:t>
            </a:r>
            <a:r>
              <a:rPr lang="fr-FR" dirty="0" err="1">
                <a:sym typeface="Wingdings" panose="05000000000000000000" pitchFamily="2" charset="2"/>
              </a:rPr>
              <a:t>this</a:t>
            </a:r>
            <a:r>
              <a:rPr lang="fr-FR" dirty="0">
                <a:sym typeface="Wingdings" panose="05000000000000000000" pitchFamily="2" charset="2"/>
              </a:rPr>
              <a:t> slice.  </a:t>
            </a:r>
          </a:p>
          <a:p>
            <a:r>
              <a:rPr lang="fr-FR" dirty="0" err="1">
                <a:solidFill>
                  <a:srgbClr val="FF0000"/>
                </a:solidFill>
                <a:sym typeface="Wingdings" panose="05000000000000000000" pitchFamily="2" charset="2"/>
              </a:rPr>
              <a:t>Careful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, the segmentation must </a:t>
            </a:r>
            <a:r>
              <a:rPr lang="fr-FR" dirty="0" err="1">
                <a:solidFill>
                  <a:srgbClr val="FF0000"/>
                </a:solidFill>
                <a:sym typeface="Wingdings" panose="05000000000000000000" pitchFamily="2" charset="2"/>
              </a:rPr>
              <a:t>be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rgbClr val="FF0000"/>
                </a:solidFill>
                <a:sym typeface="Wingdings" panose="05000000000000000000" pitchFamily="2" charset="2"/>
              </a:rPr>
              <a:t>done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 in one of the plans ‘axial’ ‘sagittal’ or ‘coronal’ but not in the ‘reformat’ plan.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244AD1-517B-4B16-965E-EB9144739AD3}"/>
              </a:ext>
            </a:extLst>
          </p:cNvPr>
          <p:cNvSpPr/>
          <p:nvPr/>
        </p:nvSpPr>
        <p:spPr>
          <a:xfrm>
            <a:off x="7966245" y="414493"/>
            <a:ext cx="1482556" cy="3220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022C1F-443F-451C-B297-8AF301C95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113" y="3905187"/>
            <a:ext cx="4357687" cy="2870228"/>
          </a:xfrm>
          <a:prstGeom prst="rect">
            <a:avLst/>
          </a:prstGeom>
        </p:spPr>
      </p:pic>
      <p:sp>
        <p:nvSpPr>
          <p:cNvPr id="10" name="Espace réservé du numéro de diapositive 1">
            <a:extLst>
              <a:ext uri="{FF2B5EF4-FFF2-40B4-BE49-F238E27FC236}">
                <a16:creationId xmlns:a16="http://schemas.microsoft.com/office/drawing/2014/main" id="{A456FAFF-3784-4F2E-88CC-C6CD083F9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0522D5D-170D-4D85-833E-DF658BD1E8D1}" type="slidenum">
              <a:rPr lang="fr-FR" smtClean="0"/>
              <a:t>55</a:t>
            </a:fld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7267AA-C7AB-4EB8-9484-BA66E613E6D3}"/>
              </a:ext>
            </a:extLst>
          </p:cNvPr>
          <p:cNvSpPr/>
          <p:nvPr/>
        </p:nvSpPr>
        <p:spPr>
          <a:xfrm>
            <a:off x="9671219" y="4561569"/>
            <a:ext cx="958681" cy="10296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816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8114" y="389106"/>
            <a:ext cx="6237829" cy="6468894"/>
          </a:xfrm>
        </p:spPr>
        <p:txBody>
          <a:bodyPr>
            <a:norm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Move </a:t>
            </a:r>
            <a:r>
              <a:rPr lang="fr-FR" dirty="0" err="1">
                <a:sym typeface="Wingdings" panose="05000000000000000000" pitchFamily="2" charset="2"/>
              </a:rPr>
              <a:t>inside</a:t>
            </a:r>
            <a:r>
              <a:rPr lang="fr-FR" dirty="0">
                <a:sym typeface="Wingdings" panose="05000000000000000000" pitchFamily="2" charset="2"/>
              </a:rPr>
              <a:t> the volume </a:t>
            </a:r>
            <a:r>
              <a:rPr lang="fr-FR" dirty="0" err="1">
                <a:sym typeface="Wingdings" panose="05000000000000000000" pitchFamily="2" charset="2"/>
              </a:rPr>
              <a:t>with</a:t>
            </a:r>
            <a:r>
              <a:rPr lang="fr-FR" dirty="0">
                <a:sym typeface="Wingdings" panose="05000000000000000000" pitchFamily="2" charset="2"/>
              </a:rPr>
              <a:t> the axis </a:t>
            </a:r>
            <a:r>
              <a:rPr lang="fr-FR" dirty="0" err="1">
                <a:sym typeface="Wingdings" panose="05000000000000000000" pitchFamily="2" charset="2"/>
              </a:rPr>
              <a:t>located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just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above</a:t>
            </a:r>
            <a:r>
              <a:rPr lang="fr-FR" dirty="0">
                <a:sym typeface="Wingdings" panose="05000000000000000000" pitchFamily="2" charset="2"/>
              </a:rPr>
              <a:t> the 2D </a:t>
            </a:r>
            <a:r>
              <a:rPr lang="fr-FR" dirty="0" err="1">
                <a:sym typeface="Wingdings" panose="05000000000000000000" pitchFamily="2" charset="2"/>
              </a:rPr>
              <a:t>views</a:t>
            </a:r>
            <a:r>
              <a:rPr lang="fr-FR" dirty="0">
                <a:sym typeface="Wingdings" panose="05000000000000000000" pitchFamily="2" charset="2"/>
              </a:rPr>
              <a:t> (</a:t>
            </a:r>
            <a:r>
              <a:rPr lang="fr-FR" dirty="0" err="1">
                <a:sym typeface="Wingdings" panose="05000000000000000000" pitchFamily="2" charset="2"/>
              </a:rPr>
              <a:t>displacement</a:t>
            </a:r>
            <a:r>
              <a:rPr lang="fr-FR" dirty="0">
                <a:sym typeface="Wingdings" panose="05000000000000000000" pitchFamily="2" charset="2"/>
              </a:rPr>
              <a:t> in </a:t>
            </a:r>
            <a:r>
              <a:rPr lang="fr-FR" dirty="0" err="1">
                <a:sym typeface="Wingdings" panose="05000000000000000000" pitchFamily="2" charset="2"/>
              </a:rPr>
              <a:t>space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r>
              <a:rPr lang="fr-FR" dirty="0" err="1">
                <a:sym typeface="Wingdings" panose="05000000000000000000" pitchFamily="2" charset="2"/>
              </a:rPr>
              <a:t>Create</a:t>
            </a:r>
            <a:r>
              <a:rPr lang="fr-FR" dirty="0">
                <a:sym typeface="Wingdings" panose="05000000000000000000" pitchFamily="2" charset="2"/>
              </a:rPr>
              <a:t> all the volume </a:t>
            </a:r>
            <a:r>
              <a:rPr lang="fr-FR" dirty="0" err="1">
                <a:sym typeface="Wingdings" panose="05000000000000000000" pitchFamily="2" charset="2"/>
              </a:rPr>
              <a:t>outline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needed</a:t>
            </a:r>
            <a:r>
              <a:rPr lang="fr-FR" dirty="0">
                <a:sym typeface="Wingdings" panose="05000000000000000000" pitchFamily="2" charset="2"/>
              </a:rPr>
              <a:t>.</a:t>
            </a:r>
          </a:p>
          <a:p>
            <a:r>
              <a:rPr lang="fr-FR" dirty="0">
                <a:sym typeface="Wingdings" panose="05000000000000000000" pitchFamily="2" charset="2"/>
              </a:rPr>
              <a:t>To </a:t>
            </a:r>
            <a:r>
              <a:rPr lang="fr-FR" dirty="0" err="1">
                <a:sym typeface="Wingdings" panose="05000000000000000000" pitchFamily="2" charset="2"/>
              </a:rPr>
              <a:t>see</a:t>
            </a:r>
            <a:r>
              <a:rPr lang="fr-FR" dirty="0">
                <a:sym typeface="Wingdings" panose="05000000000000000000" pitchFamily="2" charset="2"/>
              </a:rPr>
              <a:t> the segmentation in the 3D </a:t>
            </a:r>
            <a:r>
              <a:rPr lang="fr-FR" dirty="0" err="1">
                <a:sym typeface="Wingdings" panose="05000000000000000000" pitchFamily="2" charset="2"/>
              </a:rPr>
              <a:t>view</a:t>
            </a:r>
            <a:r>
              <a:rPr lang="fr-FR" dirty="0">
                <a:sym typeface="Wingdings" panose="05000000000000000000" pitchFamily="2" charset="2"/>
              </a:rPr>
              <a:t>, click on ‘Show 3D’.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06F2EF-BCAD-4D02-AF8E-2541932B1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568" y="47576"/>
            <a:ext cx="5133803" cy="3381424"/>
          </a:xfrm>
          <a:prstGeom prst="rect">
            <a:avLst/>
          </a:prstGeom>
        </p:spPr>
      </p:pic>
      <p:sp>
        <p:nvSpPr>
          <p:cNvPr id="11" name="Espace réservé du numéro de diapositive 1">
            <a:extLst>
              <a:ext uri="{FF2B5EF4-FFF2-40B4-BE49-F238E27FC236}">
                <a16:creationId xmlns:a16="http://schemas.microsoft.com/office/drawing/2014/main" id="{676B03BA-DDD9-40D0-89AA-5FE4B5D4A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0522D5D-170D-4D85-833E-DF658BD1E8D1}" type="slidenum">
              <a:rPr lang="fr-FR" smtClean="0"/>
              <a:t>56</a:t>
            </a:fld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2D0A9-3DBA-4B48-870D-5FD56C342E6F}"/>
              </a:ext>
            </a:extLst>
          </p:cNvPr>
          <p:cNvSpPr/>
          <p:nvPr/>
        </p:nvSpPr>
        <p:spPr>
          <a:xfrm>
            <a:off x="9715811" y="415868"/>
            <a:ext cx="2050512" cy="2467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8C03B-E68C-4354-AE1E-A933859C0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8999"/>
            <a:ext cx="6096000" cy="32631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9CE67D6-68F1-47BE-BCCD-1691E459FA97}"/>
              </a:ext>
            </a:extLst>
          </p:cNvPr>
          <p:cNvSpPr/>
          <p:nvPr/>
        </p:nvSpPr>
        <p:spPr>
          <a:xfrm>
            <a:off x="7171048" y="4632779"/>
            <a:ext cx="530141" cy="2467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51575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8114" y="389106"/>
            <a:ext cx="6549886" cy="6468894"/>
          </a:xfrm>
        </p:spPr>
        <p:txBody>
          <a:bodyPr>
            <a:norm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Once all the </a:t>
            </a:r>
            <a:r>
              <a:rPr lang="fr-FR" dirty="0" err="1">
                <a:sym typeface="Wingdings" panose="05000000000000000000" pitchFamily="2" charset="2"/>
              </a:rPr>
              <a:t>outlines</a:t>
            </a:r>
            <a:r>
              <a:rPr lang="fr-FR" dirty="0">
                <a:sym typeface="Wingdings" panose="05000000000000000000" pitchFamily="2" charset="2"/>
              </a:rPr>
              <a:t> are </a:t>
            </a:r>
            <a:r>
              <a:rPr lang="fr-FR" dirty="0" err="1">
                <a:sym typeface="Wingdings" panose="05000000000000000000" pitchFamily="2" charset="2"/>
              </a:rPr>
              <a:t>drawn</a:t>
            </a:r>
            <a:r>
              <a:rPr lang="fr-FR" dirty="0">
                <a:sym typeface="Wingdings" panose="05000000000000000000" pitchFamily="2" charset="2"/>
              </a:rPr>
              <a:t>, </a:t>
            </a:r>
            <a:r>
              <a:rPr lang="fr-FR" dirty="0" err="1">
                <a:sym typeface="Wingdings" panose="05000000000000000000" pitchFamily="2" charset="2"/>
              </a:rPr>
              <a:t>choose</a:t>
            </a:r>
            <a:r>
              <a:rPr lang="fr-FR" dirty="0">
                <a:sym typeface="Wingdings" panose="05000000000000000000" pitchFamily="2" charset="2"/>
              </a:rPr>
              <a:t> the </a:t>
            </a:r>
            <a:r>
              <a:rPr lang="fr-FR" dirty="0" err="1">
                <a:sym typeface="Wingdings" panose="05000000000000000000" pitchFamily="2" charset="2"/>
              </a:rPr>
              <a:t>effect</a:t>
            </a:r>
            <a:r>
              <a:rPr lang="fr-FR" dirty="0">
                <a:sym typeface="Wingdings" panose="05000000000000000000" pitchFamily="2" charset="2"/>
              </a:rPr>
              <a:t> « </a:t>
            </a:r>
            <a:r>
              <a:rPr lang="fr-FR" dirty="0" err="1">
                <a:sym typeface="Wingdings" panose="05000000000000000000" pitchFamily="2" charset="2"/>
              </a:rPr>
              <a:t>Fill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between</a:t>
            </a:r>
            <a:r>
              <a:rPr lang="fr-FR" dirty="0">
                <a:sym typeface="Wingdings" panose="05000000000000000000" pitchFamily="2" charset="2"/>
              </a:rPr>
              <a:t> slices » </a:t>
            </a:r>
          </a:p>
          <a:p>
            <a:r>
              <a:rPr lang="fr-FR" dirty="0">
                <a:sym typeface="Wingdings" panose="05000000000000000000" pitchFamily="2" charset="2"/>
              </a:rPr>
              <a:t>Click on ‘</a:t>
            </a:r>
            <a:r>
              <a:rPr lang="fr-FR" dirty="0" err="1">
                <a:sym typeface="Wingdings" panose="05000000000000000000" pitchFamily="2" charset="2"/>
              </a:rPr>
              <a:t>initialize</a:t>
            </a:r>
            <a:r>
              <a:rPr lang="fr-FR" dirty="0">
                <a:sym typeface="Wingdings" panose="05000000000000000000" pitchFamily="2" charset="2"/>
              </a:rPr>
              <a:t>’ </a:t>
            </a:r>
          </a:p>
          <a:p>
            <a:r>
              <a:rPr lang="fr-FR" dirty="0">
                <a:sym typeface="Wingdings" panose="05000000000000000000" pitchFamily="2" charset="2"/>
              </a:rPr>
              <a:t>Click on ‘show 3D’ to </a:t>
            </a:r>
            <a:r>
              <a:rPr lang="fr-FR" dirty="0" err="1">
                <a:sym typeface="Wingdings" panose="05000000000000000000" pitchFamily="2" charset="2"/>
              </a:rPr>
              <a:t>get</a:t>
            </a:r>
            <a:r>
              <a:rPr lang="fr-FR" dirty="0">
                <a:sym typeface="Wingdings" panose="05000000000000000000" pitchFamily="2" charset="2"/>
              </a:rPr>
              <a:t> a </a:t>
            </a:r>
            <a:r>
              <a:rPr lang="fr-FR" dirty="0" err="1">
                <a:sym typeface="Wingdings" panose="05000000000000000000" pitchFamily="2" charset="2"/>
              </a:rPr>
              <a:t>preview</a:t>
            </a:r>
            <a:r>
              <a:rPr lang="fr-FR" dirty="0">
                <a:sym typeface="Wingdings" panose="05000000000000000000" pitchFamily="2" charset="2"/>
              </a:rPr>
              <a:t> in the 3D </a:t>
            </a:r>
            <a:r>
              <a:rPr lang="fr-FR" dirty="0" err="1">
                <a:sym typeface="Wingdings" panose="05000000000000000000" pitchFamily="2" charset="2"/>
              </a:rPr>
              <a:t>view</a:t>
            </a:r>
            <a:r>
              <a:rPr lang="fr-FR" dirty="0">
                <a:sym typeface="Wingdings" panose="05000000000000000000" pitchFamily="2" charset="2"/>
              </a:rPr>
              <a:t>. </a:t>
            </a:r>
          </a:p>
          <a:p>
            <a:r>
              <a:rPr lang="fr-FR" dirty="0">
                <a:sym typeface="Wingdings" panose="05000000000000000000" pitchFamily="2" charset="2"/>
              </a:rPr>
              <a:t>Click on ‘</a:t>
            </a:r>
            <a:r>
              <a:rPr lang="fr-FR" dirty="0" err="1">
                <a:sym typeface="Wingdings" panose="05000000000000000000" pitchFamily="2" charset="2"/>
              </a:rPr>
              <a:t>apply</a:t>
            </a:r>
            <a:r>
              <a:rPr lang="fr-FR" dirty="0">
                <a:sym typeface="Wingdings" panose="05000000000000000000" pitchFamily="2" charset="2"/>
              </a:rPr>
              <a:t>’</a:t>
            </a:r>
          </a:p>
          <a:p>
            <a:r>
              <a:rPr lang="fr-FR" dirty="0">
                <a:sym typeface="Wingdings" panose="05000000000000000000" pitchFamily="2" charset="2"/>
              </a:rPr>
              <a:t>The segmentation </a:t>
            </a:r>
            <a:r>
              <a:rPr lang="fr-FR" dirty="0" err="1">
                <a:sym typeface="Wingdings" panose="05000000000000000000" pitchFamily="2" charset="2"/>
              </a:rPr>
              <a:t>is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then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filled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between</a:t>
            </a:r>
            <a:r>
              <a:rPr lang="fr-FR" dirty="0">
                <a:sym typeface="Wingdings" panose="05000000000000000000" pitchFamily="2" charset="2"/>
              </a:rPr>
              <a:t> the slices :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57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711" y="389106"/>
            <a:ext cx="4970732" cy="57218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244AD1-517B-4B16-965E-EB9144739AD3}"/>
              </a:ext>
            </a:extLst>
          </p:cNvPr>
          <p:cNvSpPr/>
          <p:nvPr/>
        </p:nvSpPr>
        <p:spPr>
          <a:xfrm>
            <a:off x="9325059" y="3623553"/>
            <a:ext cx="809541" cy="3969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244AD1-517B-4B16-965E-EB9144739AD3}"/>
              </a:ext>
            </a:extLst>
          </p:cNvPr>
          <p:cNvSpPr/>
          <p:nvPr/>
        </p:nvSpPr>
        <p:spPr>
          <a:xfrm>
            <a:off x="9165401" y="4673501"/>
            <a:ext cx="1217755" cy="2758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AD1-517B-4B16-965E-EB9144739AD3}"/>
              </a:ext>
            </a:extLst>
          </p:cNvPr>
          <p:cNvSpPr/>
          <p:nvPr/>
        </p:nvSpPr>
        <p:spPr>
          <a:xfrm>
            <a:off x="11103058" y="4833206"/>
            <a:ext cx="653513" cy="2758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5E6702-DCBD-45E2-A318-56A3A7485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49" y="4074584"/>
            <a:ext cx="3611811" cy="264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288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8113" y="127849"/>
            <a:ext cx="5439543" cy="6593626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To </a:t>
            </a:r>
            <a:r>
              <a:rPr lang="fr-FR" dirty="0" err="1"/>
              <a:t>get</a:t>
            </a:r>
            <a:r>
              <a:rPr lang="fr-FR" dirty="0"/>
              <a:t> informations about the segmentation (for </a:t>
            </a:r>
            <a:r>
              <a:rPr lang="fr-FR" dirty="0" err="1"/>
              <a:t>example</a:t>
            </a:r>
            <a:r>
              <a:rPr lang="fr-FR" dirty="0"/>
              <a:t> the volume)</a:t>
            </a:r>
          </a:p>
          <a:p>
            <a:r>
              <a:rPr lang="fr-FR" dirty="0"/>
              <a:t>Open the module ‘Segment </a:t>
            </a:r>
            <a:r>
              <a:rPr lang="fr-FR" dirty="0" err="1"/>
              <a:t>Statistics</a:t>
            </a:r>
            <a:r>
              <a:rPr lang="fr-FR" dirty="0"/>
              <a:t>’</a:t>
            </a:r>
          </a:p>
          <a:p>
            <a:r>
              <a:rPr lang="fr-FR" u="sng" dirty="0"/>
              <a:t>Segmentation</a:t>
            </a:r>
            <a:r>
              <a:rPr lang="fr-FR" dirty="0"/>
              <a:t> : </a:t>
            </a:r>
            <a:r>
              <a:rPr lang="fr-FR" dirty="0" err="1"/>
              <a:t>choose</a:t>
            </a:r>
            <a:r>
              <a:rPr lang="fr-FR" dirty="0"/>
              <a:t> the segmentation</a:t>
            </a:r>
          </a:p>
          <a:p>
            <a:r>
              <a:rPr lang="fr-FR" u="sng" dirty="0" err="1"/>
              <a:t>Scalar</a:t>
            </a:r>
            <a:r>
              <a:rPr lang="fr-FR" u="sng" dirty="0"/>
              <a:t> volume</a:t>
            </a:r>
            <a:r>
              <a:rPr lang="fr-FR" dirty="0"/>
              <a:t> : </a:t>
            </a:r>
            <a:r>
              <a:rPr lang="fr-FR" dirty="0" err="1"/>
              <a:t>choose</a:t>
            </a:r>
            <a:r>
              <a:rPr lang="fr-FR" dirty="0"/>
              <a:t> the volume</a:t>
            </a:r>
          </a:p>
          <a:p>
            <a:r>
              <a:rPr lang="fr-FR" u="sng" dirty="0"/>
              <a:t>Output table </a:t>
            </a:r>
            <a:r>
              <a:rPr lang="fr-FR" dirty="0"/>
              <a:t>: </a:t>
            </a:r>
            <a:r>
              <a:rPr lang="fr-FR" dirty="0" err="1"/>
              <a:t>Create</a:t>
            </a:r>
            <a:r>
              <a:rPr lang="fr-FR" dirty="0"/>
              <a:t> a new table</a:t>
            </a:r>
          </a:p>
          <a:p>
            <a:r>
              <a:rPr lang="fr-FR" u="sng" dirty="0"/>
              <a:t>Advanced</a:t>
            </a:r>
            <a:r>
              <a:rPr lang="fr-FR" dirty="0"/>
              <a:t> : </a:t>
            </a:r>
          </a:p>
          <a:p>
            <a:pPr lvl="1"/>
            <a:r>
              <a:rPr lang="fr-FR" dirty="0" err="1"/>
              <a:t>Deactivate</a:t>
            </a:r>
            <a:r>
              <a:rPr lang="fr-FR" dirty="0"/>
              <a:t> the ‘</a:t>
            </a:r>
            <a:r>
              <a:rPr lang="fr-FR" dirty="0" err="1"/>
              <a:t>labelmap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’ and the ‘</a:t>
            </a:r>
            <a:r>
              <a:rPr lang="fr-FR" dirty="0" err="1"/>
              <a:t>closed</a:t>
            </a:r>
            <a:r>
              <a:rPr lang="fr-FR" dirty="0"/>
              <a:t> surface </a:t>
            </a:r>
            <a:r>
              <a:rPr lang="fr-FR" dirty="0" err="1"/>
              <a:t>statistics</a:t>
            </a:r>
            <a:r>
              <a:rPr lang="fr-FR" dirty="0"/>
              <a:t>’</a:t>
            </a:r>
          </a:p>
          <a:p>
            <a:pPr lvl="1"/>
            <a:r>
              <a:rPr lang="fr-FR" dirty="0"/>
              <a:t>Click on ‘options’ of ‘</a:t>
            </a:r>
            <a:r>
              <a:rPr lang="fr-FR" dirty="0" err="1"/>
              <a:t>scalar</a:t>
            </a:r>
            <a:r>
              <a:rPr lang="fr-FR" dirty="0"/>
              <a:t> volume </a:t>
            </a:r>
            <a:r>
              <a:rPr lang="fr-FR" dirty="0" err="1"/>
              <a:t>statistics</a:t>
            </a:r>
            <a:r>
              <a:rPr lang="fr-FR" dirty="0"/>
              <a:t>’ to </a:t>
            </a:r>
            <a:r>
              <a:rPr lang="fr-FR" dirty="0" err="1"/>
              <a:t>choose</a:t>
            </a:r>
            <a:r>
              <a:rPr lang="fr-FR" dirty="0"/>
              <a:t> the </a:t>
            </a:r>
            <a:r>
              <a:rPr lang="fr-FR" dirty="0" err="1"/>
              <a:t>parameters</a:t>
            </a:r>
            <a:r>
              <a:rPr lang="fr-FR" dirty="0"/>
              <a:t>. </a:t>
            </a:r>
          </a:p>
          <a:p>
            <a:pPr lvl="1"/>
            <a:r>
              <a:rPr lang="fr-FR" dirty="0"/>
              <a:t>Click on ‘</a:t>
            </a:r>
            <a:r>
              <a:rPr lang="fr-FR" dirty="0" err="1"/>
              <a:t>apply</a:t>
            </a:r>
            <a:r>
              <a:rPr lang="fr-FR" dirty="0"/>
              <a:t>’ to </a:t>
            </a:r>
            <a:r>
              <a:rPr lang="fr-FR" dirty="0" err="1"/>
              <a:t>get</a:t>
            </a:r>
            <a:r>
              <a:rPr lang="fr-FR" dirty="0"/>
              <a:t> the volume </a:t>
            </a:r>
            <a:r>
              <a:rPr lang="fr-FR" dirty="0" err="1"/>
              <a:t>statistics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The table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displayed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the 4 </a:t>
            </a:r>
            <a:r>
              <a:rPr lang="fr-FR" dirty="0" err="1"/>
              <a:t>visualization</a:t>
            </a:r>
            <a:r>
              <a:rPr lang="fr-FR" dirty="0"/>
              <a:t> </a:t>
            </a:r>
            <a:r>
              <a:rPr lang="fr-FR" dirty="0" err="1"/>
              <a:t>windows</a:t>
            </a:r>
            <a:r>
              <a:rPr lang="fr-FR" dirty="0"/>
              <a:t>. </a:t>
            </a:r>
          </a:p>
        </p:txBody>
      </p:sp>
      <p:sp>
        <p:nvSpPr>
          <p:cNvPr id="10" name="Espace réservé du numéro de diapositive 1">
            <a:extLst>
              <a:ext uri="{FF2B5EF4-FFF2-40B4-BE49-F238E27FC236}">
                <a16:creationId xmlns:a16="http://schemas.microsoft.com/office/drawing/2014/main" id="{E5808542-F943-4466-8CB4-4FC3DC1D0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0522D5D-170D-4D85-833E-DF658BD1E8D1}" type="slidenum">
              <a:rPr lang="fr-FR" smtClean="0"/>
              <a:t>58</a:t>
            </a:fld>
            <a:endParaRPr lang="fr-FR" dirty="0"/>
          </a:p>
        </p:txBody>
      </p:sp>
      <p:pic>
        <p:nvPicPr>
          <p:cNvPr id="11" name="Image 3">
            <a:extLst>
              <a:ext uri="{FF2B5EF4-FFF2-40B4-BE49-F238E27FC236}">
                <a16:creationId xmlns:a16="http://schemas.microsoft.com/office/drawing/2014/main" id="{43E96851-A13F-4ED4-8023-60A2CFFD2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488" y="0"/>
            <a:ext cx="6009449" cy="4934857"/>
          </a:xfrm>
          <a:prstGeom prst="rect">
            <a:avLst/>
          </a:prstGeom>
        </p:spPr>
      </p:pic>
      <p:pic>
        <p:nvPicPr>
          <p:cNvPr id="12" name="Image 4">
            <a:extLst>
              <a:ext uri="{FF2B5EF4-FFF2-40B4-BE49-F238E27FC236}">
                <a16:creationId xmlns:a16="http://schemas.microsoft.com/office/drawing/2014/main" id="{DE6D14DA-1D5C-49F8-80C4-D69C4E377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117" y="4385336"/>
            <a:ext cx="2689679" cy="23361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4CA75D-273B-414E-8DE4-6FCDF3ABC8FA}"/>
              </a:ext>
            </a:extLst>
          </p:cNvPr>
          <p:cNvSpPr/>
          <p:nvPr/>
        </p:nvSpPr>
        <p:spPr>
          <a:xfrm>
            <a:off x="6063488" y="3424661"/>
            <a:ext cx="1338796" cy="7989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D38CD1-0F65-4A7D-94F5-ACD5E7E9FFB9}"/>
              </a:ext>
            </a:extLst>
          </p:cNvPr>
          <p:cNvSpPr/>
          <p:nvPr/>
        </p:nvSpPr>
        <p:spPr>
          <a:xfrm>
            <a:off x="11353800" y="3701143"/>
            <a:ext cx="591457" cy="2757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4F171B-E7F2-4FC5-A51C-1AFEAE86B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6796" y="4341126"/>
            <a:ext cx="3343629" cy="24769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D1E3D3-9E46-4A41-9076-2EA45F9A1A40}"/>
              </a:ext>
            </a:extLst>
          </p:cNvPr>
          <p:cNvSpPr/>
          <p:nvPr/>
        </p:nvSpPr>
        <p:spPr>
          <a:xfrm>
            <a:off x="8760864" y="6396059"/>
            <a:ext cx="3005072" cy="4619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861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1823032" cy="2387600"/>
          </a:xfrm>
        </p:spPr>
        <p:txBody>
          <a:bodyPr/>
          <a:lstStyle/>
          <a:p>
            <a:r>
              <a:rPr lang="fr-FR" b="1" dirty="0"/>
              <a:t>8. APPENDICES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613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10299032" cy="2387600"/>
          </a:xfrm>
        </p:spPr>
        <p:txBody>
          <a:bodyPr/>
          <a:lstStyle/>
          <a:p>
            <a:r>
              <a:rPr lang="fr-FR" b="1" dirty="0"/>
              <a:t>1.2 OPTITRACK CALIBRATION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38446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1823032" cy="2387600"/>
          </a:xfrm>
        </p:spPr>
        <p:txBody>
          <a:bodyPr/>
          <a:lstStyle/>
          <a:p>
            <a:r>
              <a:rPr lang="fr-FR" b="1" dirty="0"/>
              <a:t>CONFIGURATION FILES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4612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F1116-C36E-1C6C-8A35-5CD92C97C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" y="136525"/>
            <a:ext cx="10515600" cy="1325563"/>
          </a:xfrm>
        </p:spPr>
        <p:txBody>
          <a:bodyPr/>
          <a:lstStyle/>
          <a:p>
            <a:r>
              <a:rPr lang="fr-FR" dirty="0"/>
              <a:t>Configuration file ACQUISITION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5840D-CD1C-90EC-38C7-EAEDFBF9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61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F81F1-10DC-CD99-0B4D-03EF953AC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483"/>
            <a:ext cx="12192000" cy="5395517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D66B8A6D-2471-D461-BAFB-D317C6B5DD7C}"/>
              </a:ext>
            </a:extLst>
          </p:cNvPr>
          <p:cNvSpPr/>
          <p:nvPr/>
        </p:nvSpPr>
        <p:spPr>
          <a:xfrm>
            <a:off x="4152900" y="1854200"/>
            <a:ext cx="317500" cy="19939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80C702-7FB7-B1D1-DBBE-C7F7D5430C09}"/>
              </a:ext>
            </a:extLst>
          </p:cNvPr>
          <p:cNvSpPr txBox="1"/>
          <p:nvPr/>
        </p:nvSpPr>
        <p:spPr>
          <a:xfrm>
            <a:off x="4572000" y="2070100"/>
            <a:ext cx="6045200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Part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about the calibration of </a:t>
            </a:r>
            <a:r>
              <a:rPr lang="fr-FR" dirty="0" err="1"/>
              <a:t>Optitrack</a:t>
            </a:r>
            <a:r>
              <a:rPr lang="fr-FR" dirty="0"/>
              <a:t>. </a:t>
            </a:r>
          </a:p>
          <a:p>
            <a:r>
              <a:rPr lang="fr-FR" dirty="0"/>
              <a:t>Nothing has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changed</a:t>
            </a:r>
            <a:r>
              <a:rPr lang="fr-FR" dirty="0"/>
              <a:t> </a:t>
            </a:r>
            <a:r>
              <a:rPr lang="fr-FR" dirty="0" err="1"/>
              <a:t>except</a:t>
            </a:r>
            <a:r>
              <a:rPr lang="fr-FR" dirty="0"/>
              <a:t> the time </a:t>
            </a:r>
            <a:r>
              <a:rPr lang="fr-FR" dirty="0" err="1"/>
              <a:t>calculated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the temporal calibration : </a:t>
            </a:r>
            <a:r>
              <a:rPr lang="fr-FR" b="1" dirty="0" err="1"/>
              <a:t>LocalTimeOffsetSec</a:t>
            </a:r>
            <a:r>
              <a:rPr lang="fr-FR" b="1" dirty="0"/>
              <a:t>=«  ».</a:t>
            </a:r>
          </a:p>
          <a:p>
            <a:r>
              <a:rPr lang="fr-FR" dirty="0"/>
              <a:t>For the acquisition part, </a:t>
            </a:r>
            <a:r>
              <a:rPr lang="fr-FR" dirty="0" err="1"/>
              <a:t>only</a:t>
            </a:r>
            <a:r>
              <a:rPr lang="fr-FR" dirty="0"/>
              <a:t> the position of the probe tracker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streamed</a:t>
            </a:r>
            <a:r>
              <a:rPr lang="fr-FR" dirty="0"/>
              <a:t> by </a:t>
            </a:r>
            <a:r>
              <a:rPr lang="fr-FR" dirty="0" err="1"/>
              <a:t>Optitrack</a:t>
            </a:r>
            <a:r>
              <a:rPr lang="fr-FR" dirty="0"/>
              <a:t>. </a:t>
            </a:r>
            <a:r>
              <a:rPr lang="fr-FR" i="1" dirty="0"/>
              <a:t>A flux « </a:t>
            </a:r>
            <a:r>
              <a:rPr lang="fr-FR" i="1" dirty="0" err="1"/>
              <a:t>TrackerStream</a:t>
            </a:r>
            <a:r>
              <a:rPr lang="fr-FR" i="1" dirty="0"/>
              <a:t> » </a:t>
            </a:r>
            <a:r>
              <a:rPr lang="fr-FR" i="1" dirty="0" err="1"/>
              <a:t>is</a:t>
            </a:r>
            <a:r>
              <a:rPr lang="fr-FR" i="1" dirty="0"/>
              <a:t> </a:t>
            </a:r>
            <a:r>
              <a:rPr lang="fr-FR" i="1" dirty="0" err="1"/>
              <a:t>created</a:t>
            </a:r>
            <a:r>
              <a:rPr lang="fr-FR" i="1" dirty="0"/>
              <a:t>.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A18382C-A59C-81C9-1568-6BE6C45F88E6}"/>
              </a:ext>
            </a:extLst>
          </p:cNvPr>
          <p:cNvSpPr/>
          <p:nvPr/>
        </p:nvSpPr>
        <p:spPr>
          <a:xfrm>
            <a:off x="6261100" y="3848100"/>
            <a:ext cx="317500" cy="181610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C1238-3684-5656-681F-FF498142C6D3}"/>
              </a:ext>
            </a:extLst>
          </p:cNvPr>
          <p:cNvSpPr txBox="1"/>
          <p:nvPr/>
        </p:nvSpPr>
        <p:spPr>
          <a:xfrm>
            <a:off x="6718300" y="3655941"/>
            <a:ext cx="4826000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Part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about the configuration of the </a:t>
            </a:r>
            <a:r>
              <a:rPr lang="fr-FR" dirty="0" err="1"/>
              <a:t>ultrasound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. The first line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to the </a:t>
            </a:r>
            <a:r>
              <a:rPr lang="fr-FR" dirty="0" err="1"/>
              <a:t>video</a:t>
            </a:r>
            <a:r>
              <a:rPr lang="fr-FR" dirty="0"/>
              <a:t> capture </a:t>
            </a:r>
            <a:r>
              <a:rPr lang="fr-FR" dirty="0" err="1"/>
              <a:t>device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. « </a:t>
            </a:r>
            <a:r>
              <a:rPr lang="fr-FR" dirty="0" err="1"/>
              <a:t>ClipRectangleOrigin</a:t>
            </a:r>
            <a:r>
              <a:rPr lang="fr-FR" dirty="0"/>
              <a:t> » et « </a:t>
            </a:r>
            <a:r>
              <a:rPr lang="fr-FR" dirty="0" err="1"/>
              <a:t>ClipRectangleSize</a:t>
            </a:r>
            <a:r>
              <a:rPr lang="fr-FR" dirty="0"/>
              <a:t> » </a:t>
            </a:r>
            <a:r>
              <a:rPr lang="fr-FR" dirty="0" err="1"/>
              <a:t>is</a:t>
            </a:r>
            <a:r>
              <a:rPr lang="fr-FR" dirty="0"/>
              <a:t> a first </a:t>
            </a:r>
            <a:r>
              <a:rPr lang="fr-FR" dirty="0" err="1"/>
              <a:t>ultrasound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cropping</a:t>
            </a:r>
            <a:r>
              <a:rPr lang="fr-FR" dirty="0"/>
              <a:t> to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unnecessary</a:t>
            </a:r>
            <a:r>
              <a:rPr lang="fr-FR" dirty="0"/>
              <a:t> parts </a:t>
            </a:r>
            <a:r>
              <a:rPr lang="fr-FR" dirty="0" err="1"/>
              <a:t>fo</a:t>
            </a:r>
            <a:r>
              <a:rPr lang="fr-FR" dirty="0"/>
              <a:t> the image.</a:t>
            </a:r>
            <a:r>
              <a:rPr lang="fr-FR" i="1" dirty="0"/>
              <a:t> A flux « </a:t>
            </a:r>
            <a:r>
              <a:rPr lang="fr-FR" i="1" dirty="0" err="1"/>
              <a:t>VideoStream</a:t>
            </a:r>
            <a:r>
              <a:rPr lang="fr-FR" i="1" dirty="0"/>
              <a:t> » </a:t>
            </a:r>
            <a:r>
              <a:rPr lang="fr-FR" i="1" dirty="0" err="1"/>
              <a:t>is</a:t>
            </a:r>
            <a:r>
              <a:rPr lang="fr-FR" i="1" dirty="0"/>
              <a:t> </a:t>
            </a:r>
            <a:r>
              <a:rPr lang="fr-FR" i="1" dirty="0" err="1"/>
              <a:t>created</a:t>
            </a:r>
            <a:r>
              <a:rPr lang="fr-FR" i="1" dirty="0"/>
              <a:t>. 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76EF818-09B6-3C36-86DA-EEB72FDD7F05}"/>
              </a:ext>
            </a:extLst>
          </p:cNvPr>
          <p:cNvSpPr/>
          <p:nvPr/>
        </p:nvSpPr>
        <p:spPr>
          <a:xfrm>
            <a:off x="6261100" y="5662218"/>
            <a:ext cx="317500" cy="1059258"/>
          </a:xfrm>
          <a:prstGeom prst="righ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6AF34B-E77B-C61D-FC07-76DA059C35DF}"/>
              </a:ext>
            </a:extLst>
          </p:cNvPr>
          <p:cNvSpPr txBox="1"/>
          <p:nvPr/>
        </p:nvSpPr>
        <p:spPr>
          <a:xfrm>
            <a:off x="6718300" y="5937223"/>
            <a:ext cx="4826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i="1" dirty="0"/>
              <a:t>A flux « </a:t>
            </a:r>
            <a:r>
              <a:rPr lang="fr-FR" i="1" dirty="0" err="1"/>
              <a:t>TrackedVideoStream</a:t>
            </a:r>
            <a:r>
              <a:rPr lang="fr-FR" i="1" dirty="0"/>
              <a:t> » </a:t>
            </a:r>
            <a:r>
              <a:rPr lang="fr-FR" i="1" dirty="0" err="1"/>
              <a:t>is</a:t>
            </a:r>
            <a:r>
              <a:rPr lang="fr-FR" i="1" dirty="0"/>
              <a:t> </a:t>
            </a:r>
            <a:r>
              <a:rPr lang="fr-FR" i="1" dirty="0" err="1"/>
              <a:t>created</a:t>
            </a:r>
            <a:r>
              <a:rPr lang="fr-FR" i="1" dirty="0"/>
              <a:t> </a:t>
            </a:r>
            <a:r>
              <a:rPr lang="fr-FR" i="1" dirty="0" err="1"/>
              <a:t>from</a:t>
            </a:r>
            <a:r>
              <a:rPr lang="fr-FR" i="1" dirty="0"/>
              <a:t> </a:t>
            </a:r>
            <a:r>
              <a:rPr lang="fr-FR" i="1" dirty="0" err="1"/>
              <a:t>both</a:t>
            </a:r>
            <a:r>
              <a:rPr lang="fr-FR" i="1" dirty="0"/>
              <a:t> flux « </a:t>
            </a:r>
            <a:r>
              <a:rPr lang="fr-FR" i="1" dirty="0" err="1"/>
              <a:t>TrackerStream</a:t>
            </a:r>
            <a:r>
              <a:rPr lang="fr-FR" i="1" dirty="0"/>
              <a:t> » and « </a:t>
            </a:r>
            <a:r>
              <a:rPr lang="fr-FR" i="1" dirty="0" err="1"/>
              <a:t>VideoStream</a:t>
            </a:r>
            <a:r>
              <a:rPr lang="fr-FR" i="1" dirty="0"/>
              <a:t> ».</a:t>
            </a:r>
          </a:p>
        </p:txBody>
      </p:sp>
    </p:spTree>
    <p:extLst>
      <p:ext uri="{BB962C8B-B14F-4D97-AF65-F5344CB8AC3E}">
        <p14:creationId xmlns:p14="http://schemas.microsoft.com/office/powerpoint/2010/main" val="1789311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5840D-CD1C-90EC-38C7-EAEDFBF9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62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FA4DD-7FA1-131F-930F-8348279A3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27"/>
            <a:ext cx="12192000" cy="4958626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F244F96A-5F9D-7919-8C76-04E3AD16D0EE}"/>
              </a:ext>
            </a:extLst>
          </p:cNvPr>
          <p:cNvSpPr/>
          <p:nvPr/>
        </p:nvSpPr>
        <p:spPr>
          <a:xfrm>
            <a:off x="5930900" y="1295127"/>
            <a:ext cx="317500" cy="18798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B8A6B-EC2B-70F3-324F-55FBAEBBD55A}"/>
              </a:ext>
            </a:extLst>
          </p:cNvPr>
          <p:cNvSpPr txBox="1"/>
          <p:nvPr/>
        </p:nvSpPr>
        <p:spPr>
          <a:xfrm>
            <a:off x="6362700" y="1498327"/>
            <a:ext cx="5461000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The flux « </a:t>
            </a:r>
            <a:r>
              <a:rPr lang="fr-FR" dirty="0" err="1"/>
              <a:t>TrackedVideoStream</a:t>
            </a:r>
            <a:r>
              <a:rPr lang="fr-FR" dirty="0"/>
              <a:t> » </a:t>
            </a:r>
            <a:r>
              <a:rPr lang="fr-FR" dirty="0" err="1"/>
              <a:t>is</a:t>
            </a:r>
            <a:r>
              <a:rPr lang="fr-FR" dirty="0"/>
              <a:t> sent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PlusOpenIGTLinkServer</a:t>
            </a:r>
            <a:r>
              <a:rPr lang="fr-FR" dirty="0"/>
              <a:t> by the port 18944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option « </a:t>
            </a:r>
            <a:r>
              <a:rPr lang="fr-FR" dirty="0" err="1"/>
              <a:t>ListeningPort</a:t>
            </a:r>
            <a:r>
              <a:rPr lang="fr-FR" dirty="0"/>
              <a:t> ». The types of information sent are </a:t>
            </a:r>
            <a:r>
              <a:rPr lang="fr-FR" dirty="0" err="1"/>
              <a:t>precised</a:t>
            </a:r>
            <a:r>
              <a:rPr lang="fr-FR" dirty="0"/>
              <a:t> (IMAGE for the </a:t>
            </a:r>
            <a:r>
              <a:rPr lang="fr-FR" dirty="0" err="1"/>
              <a:t>video</a:t>
            </a:r>
            <a:r>
              <a:rPr lang="fr-FR" dirty="0"/>
              <a:t> and TRANSFORM for the probe tracker position).  </a:t>
            </a:r>
            <a:endParaRPr lang="fr-FR" i="1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3EDA0C11-289F-7D4A-F889-8A634CB8996B}"/>
              </a:ext>
            </a:extLst>
          </p:cNvPr>
          <p:cNvSpPr/>
          <p:nvPr/>
        </p:nvSpPr>
        <p:spPr>
          <a:xfrm>
            <a:off x="5930900" y="3398643"/>
            <a:ext cx="317500" cy="285511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DF0EA3-80F9-76DD-9E13-BB72594F7F6D}"/>
              </a:ext>
            </a:extLst>
          </p:cNvPr>
          <p:cNvSpPr txBox="1"/>
          <p:nvPr/>
        </p:nvSpPr>
        <p:spPr>
          <a:xfrm>
            <a:off x="6388100" y="3991793"/>
            <a:ext cx="4826000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Part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about the configuration of </a:t>
            </a:r>
            <a:r>
              <a:rPr lang="fr-FR" dirty="0" err="1"/>
              <a:t>fCal</a:t>
            </a:r>
            <a:r>
              <a:rPr lang="fr-FR" dirty="0"/>
              <a:t>. In </a:t>
            </a:r>
            <a:r>
              <a:rPr lang="fr-FR" dirty="0" err="1"/>
              <a:t>our</a:t>
            </a:r>
            <a:r>
              <a:rPr lang="fr-FR" dirty="0"/>
              <a:t> case, </a:t>
            </a:r>
            <a:r>
              <a:rPr lang="fr-FR" dirty="0" err="1"/>
              <a:t>only</a:t>
            </a:r>
            <a:r>
              <a:rPr lang="fr-FR" dirty="0"/>
              <a:t> the temporal calibration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realised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fCal</a:t>
            </a:r>
            <a:r>
              <a:rPr lang="fr-FR" dirty="0"/>
              <a:t>. The </a:t>
            </a:r>
            <a:r>
              <a:rPr lang="fr-FR" dirty="0" err="1"/>
              <a:t>parameter</a:t>
            </a:r>
            <a:r>
              <a:rPr lang="fr-FR" dirty="0"/>
              <a:t> « </a:t>
            </a:r>
            <a:r>
              <a:rPr lang="fr-FR" dirty="0" err="1"/>
              <a:t>TemporalCalibrationDurationSec</a:t>
            </a:r>
            <a:r>
              <a:rPr lang="fr-FR" dirty="0"/>
              <a:t> » </a:t>
            </a:r>
            <a:r>
              <a:rPr lang="fr-FR" dirty="0" err="1"/>
              <a:t>allows</a:t>
            </a:r>
            <a:r>
              <a:rPr lang="fr-FR" dirty="0"/>
              <a:t> to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length</a:t>
            </a:r>
            <a:r>
              <a:rPr lang="fr-FR" dirty="0"/>
              <a:t> of the calibration. 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6958688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F1116-C36E-1C6C-8A35-5CD92C97C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" y="136525"/>
            <a:ext cx="10515600" cy="1325563"/>
          </a:xfrm>
        </p:spPr>
        <p:txBody>
          <a:bodyPr/>
          <a:lstStyle/>
          <a:p>
            <a:r>
              <a:rPr lang="fr-FR" dirty="0"/>
              <a:t>Configuration file CALIBRATION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5840D-CD1C-90EC-38C7-EAEDFBF9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63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9FD2F9-14F7-AFA6-8185-1EF2A2C27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234"/>
            <a:ext cx="12192000" cy="5554766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AE61E29B-79FA-AB41-B0CC-58705D7ECFDC}"/>
              </a:ext>
            </a:extLst>
          </p:cNvPr>
          <p:cNvSpPr/>
          <p:nvPr/>
        </p:nvSpPr>
        <p:spPr>
          <a:xfrm>
            <a:off x="4152900" y="1854200"/>
            <a:ext cx="317500" cy="19939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DB304-C9D1-AD0C-73B6-3D06AC15CC9A}"/>
              </a:ext>
            </a:extLst>
          </p:cNvPr>
          <p:cNvSpPr txBox="1"/>
          <p:nvPr/>
        </p:nvSpPr>
        <p:spPr>
          <a:xfrm>
            <a:off x="4572000" y="1765300"/>
            <a:ext cx="7315200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Part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about the calibration of </a:t>
            </a:r>
            <a:r>
              <a:rPr lang="fr-FR" dirty="0" err="1"/>
              <a:t>Optitrack</a:t>
            </a:r>
            <a:r>
              <a:rPr lang="fr-FR" dirty="0"/>
              <a:t>. </a:t>
            </a:r>
          </a:p>
          <a:p>
            <a:r>
              <a:rPr lang="fr-FR" dirty="0"/>
              <a:t>Nothing has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changed</a:t>
            </a:r>
            <a:r>
              <a:rPr lang="fr-FR" dirty="0"/>
              <a:t> </a:t>
            </a:r>
            <a:r>
              <a:rPr lang="fr-FR" dirty="0" err="1"/>
              <a:t>except</a:t>
            </a:r>
            <a:r>
              <a:rPr lang="fr-FR" dirty="0"/>
              <a:t> the time </a:t>
            </a:r>
            <a:r>
              <a:rPr lang="fr-FR" dirty="0" err="1"/>
              <a:t>calculated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the temporal calibration : </a:t>
            </a:r>
            <a:r>
              <a:rPr lang="fr-FR" b="1" dirty="0" err="1"/>
              <a:t>LocalTimeOffsetSec</a:t>
            </a:r>
            <a:r>
              <a:rPr lang="fr-FR" b="1" dirty="0"/>
              <a:t>=«  ».</a:t>
            </a:r>
          </a:p>
          <a:p>
            <a:r>
              <a:rPr lang="fr-FR" dirty="0"/>
              <a:t>For the calibration, the probe tracker position « Probe », and the </a:t>
            </a:r>
            <a:r>
              <a:rPr lang="fr-FR" dirty="0" err="1"/>
              <a:t>stylus</a:t>
            </a:r>
            <a:r>
              <a:rPr lang="fr-FR" dirty="0"/>
              <a:t> position « Stylus » are </a:t>
            </a:r>
            <a:r>
              <a:rPr lang="fr-FR" dirty="0" err="1"/>
              <a:t>streamed</a:t>
            </a:r>
            <a:r>
              <a:rPr lang="fr-FR" dirty="0"/>
              <a:t> by </a:t>
            </a:r>
            <a:r>
              <a:rPr lang="fr-FR" dirty="0" err="1"/>
              <a:t>Optitrack</a:t>
            </a:r>
            <a:r>
              <a:rPr lang="fr-FR" dirty="0"/>
              <a:t>. </a:t>
            </a:r>
            <a:r>
              <a:rPr lang="fr-FR" i="1" dirty="0"/>
              <a:t>A flux « </a:t>
            </a:r>
            <a:r>
              <a:rPr lang="fr-FR" i="1" dirty="0" err="1"/>
              <a:t>TrackerStream</a:t>
            </a:r>
            <a:r>
              <a:rPr lang="fr-FR" i="1" dirty="0"/>
              <a:t> » </a:t>
            </a:r>
            <a:r>
              <a:rPr lang="fr-FR" i="1" dirty="0" err="1"/>
              <a:t>is</a:t>
            </a:r>
            <a:r>
              <a:rPr lang="fr-FR" i="1" dirty="0"/>
              <a:t> </a:t>
            </a:r>
            <a:r>
              <a:rPr lang="fr-FR" i="1" dirty="0" err="1"/>
              <a:t>created</a:t>
            </a:r>
            <a:r>
              <a:rPr lang="fr-FR" i="1" dirty="0"/>
              <a:t> </a:t>
            </a:r>
            <a:r>
              <a:rPr lang="fr-FR" i="1" dirty="0" err="1"/>
              <a:t>with</a:t>
            </a:r>
            <a:r>
              <a:rPr lang="fr-FR" i="1" dirty="0"/>
              <a:t> </a:t>
            </a:r>
            <a:r>
              <a:rPr lang="fr-FR" i="1" dirty="0" err="1"/>
              <a:t>both</a:t>
            </a:r>
            <a:r>
              <a:rPr lang="fr-FR" i="1" dirty="0"/>
              <a:t> positions. 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F728573E-C1E6-BEE4-ACFA-C80C65BFFB83}"/>
              </a:ext>
            </a:extLst>
          </p:cNvPr>
          <p:cNvSpPr/>
          <p:nvPr/>
        </p:nvSpPr>
        <p:spPr>
          <a:xfrm>
            <a:off x="6261100" y="3848100"/>
            <a:ext cx="317500" cy="181610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CCB65-73B8-8136-FC8C-F9CA1CFD0288}"/>
              </a:ext>
            </a:extLst>
          </p:cNvPr>
          <p:cNvSpPr txBox="1"/>
          <p:nvPr/>
        </p:nvSpPr>
        <p:spPr>
          <a:xfrm>
            <a:off x="6718300" y="3626638"/>
            <a:ext cx="4826000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Part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about the configuration of the </a:t>
            </a:r>
            <a:r>
              <a:rPr lang="fr-FR" dirty="0" err="1"/>
              <a:t>ultrasound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. The first line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to the </a:t>
            </a:r>
            <a:r>
              <a:rPr lang="fr-FR" dirty="0" err="1"/>
              <a:t>video</a:t>
            </a:r>
            <a:r>
              <a:rPr lang="fr-FR" dirty="0"/>
              <a:t> capture </a:t>
            </a:r>
            <a:r>
              <a:rPr lang="fr-FR" dirty="0" err="1"/>
              <a:t>device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. « </a:t>
            </a:r>
            <a:r>
              <a:rPr lang="fr-FR" dirty="0" err="1"/>
              <a:t>ClipRectangleOrigin</a:t>
            </a:r>
            <a:r>
              <a:rPr lang="fr-FR" dirty="0"/>
              <a:t> » et « </a:t>
            </a:r>
            <a:r>
              <a:rPr lang="fr-FR" dirty="0" err="1"/>
              <a:t>ClipRectangleSize</a:t>
            </a:r>
            <a:r>
              <a:rPr lang="fr-FR" dirty="0"/>
              <a:t> » </a:t>
            </a:r>
            <a:r>
              <a:rPr lang="fr-FR" dirty="0" err="1"/>
              <a:t>is</a:t>
            </a:r>
            <a:r>
              <a:rPr lang="fr-FR" dirty="0"/>
              <a:t> a first </a:t>
            </a:r>
            <a:r>
              <a:rPr lang="fr-FR" dirty="0" err="1"/>
              <a:t>ultrasound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cropping</a:t>
            </a:r>
            <a:r>
              <a:rPr lang="fr-FR" dirty="0"/>
              <a:t> to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unnecessary</a:t>
            </a:r>
            <a:r>
              <a:rPr lang="fr-FR" dirty="0"/>
              <a:t> parts </a:t>
            </a:r>
            <a:r>
              <a:rPr lang="fr-FR" dirty="0" err="1"/>
              <a:t>fo</a:t>
            </a:r>
            <a:r>
              <a:rPr lang="fr-FR" dirty="0"/>
              <a:t> the image.</a:t>
            </a:r>
            <a:r>
              <a:rPr lang="fr-FR" i="1" dirty="0"/>
              <a:t> A flux « </a:t>
            </a:r>
            <a:r>
              <a:rPr lang="fr-FR" i="1" dirty="0" err="1"/>
              <a:t>VideoStream</a:t>
            </a:r>
            <a:r>
              <a:rPr lang="fr-FR" i="1" dirty="0"/>
              <a:t> » </a:t>
            </a:r>
            <a:r>
              <a:rPr lang="fr-FR" i="1" dirty="0" err="1"/>
              <a:t>is</a:t>
            </a:r>
            <a:r>
              <a:rPr lang="fr-FR" i="1" dirty="0"/>
              <a:t> </a:t>
            </a:r>
            <a:r>
              <a:rPr lang="fr-FR" i="1" dirty="0" err="1"/>
              <a:t>created</a:t>
            </a:r>
            <a:r>
              <a:rPr lang="fr-FR" i="1" dirty="0"/>
              <a:t>. 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141364D-18DE-A29D-B52D-F6435077C90B}"/>
              </a:ext>
            </a:extLst>
          </p:cNvPr>
          <p:cNvSpPr/>
          <p:nvPr/>
        </p:nvSpPr>
        <p:spPr>
          <a:xfrm>
            <a:off x="6261100" y="5662218"/>
            <a:ext cx="317500" cy="1059258"/>
          </a:xfrm>
          <a:prstGeom prst="righ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887BF5-9F57-2136-B27A-9AC663CF5ECA}"/>
              </a:ext>
            </a:extLst>
          </p:cNvPr>
          <p:cNvSpPr txBox="1"/>
          <p:nvPr/>
        </p:nvSpPr>
        <p:spPr>
          <a:xfrm>
            <a:off x="6718300" y="5865295"/>
            <a:ext cx="4826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i="1" dirty="0"/>
              <a:t>A flux « </a:t>
            </a:r>
            <a:r>
              <a:rPr lang="fr-FR" i="1" dirty="0" err="1"/>
              <a:t>TrackedVideoStream</a:t>
            </a:r>
            <a:r>
              <a:rPr lang="fr-FR" i="1" dirty="0"/>
              <a:t> » </a:t>
            </a:r>
            <a:r>
              <a:rPr lang="fr-FR" i="1" dirty="0" err="1"/>
              <a:t>is</a:t>
            </a:r>
            <a:r>
              <a:rPr lang="fr-FR" i="1" dirty="0"/>
              <a:t> </a:t>
            </a:r>
            <a:r>
              <a:rPr lang="fr-FR" i="1" dirty="0" err="1"/>
              <a:t>created</a:t>
            </a:r>
            <a:r>
              <a:rPr lang="fr-FR" i="1" dirty="0"/>
              <a:t> </a:t>
            </a:r>
            <a:r>
              <a:rPr lang="fr-FR" i="1" dirty="0" err="1"/>
              <a:t>from</a:t>
            </a:r>
            <a:r>
              <a:rPr lang="fr-FR" i="1" dirty="0"/>
              <a:t> </a:t>
            </a:r>
            <a:r>
              <a:rPr lang="fr-FR" i="1" dirty="0" err="1"/>
              <a:t>both</a:t>
            </a:r>
            <a:r>
              <a:rPr lang="fr-FR" i="1" dirty="0"/>
              <a:t> flux « </a:t>
            </a:r>
            <a:r>
              <a:rPr lang="fr-FR" i="1" dirty="0" err="1"/>
              <a:t>TrackerStream</a:t>
            </a:r>
            <a:r>
              <a:rPr lang="fr-FR" i="1" dirty="0"/>
              <a:t> » and « </a:t>
            </a:r>
            <a:r>
              <a:rPr lang="fr-FR" i="1" dirty="0" err="1"/>
              <a:t>VideoStream</a:t>
            </a:r>
            <a:r>
              <a:rPr lang="fr-FR" i="1" dirty="0"/>
              <a:t> ».</a:t>
            </a:r>
          </a:p>
        </p:txBody>
      </p:sp>
    </p:spTree>
    <p:extLst>
      <p:ext uri="{BB962C8B-B14F-4D97-AF65-F5344CB8AC3E}">
        <p14:creationId xmlns:p14="http://schemas.microsoft.com/office/powerpoint/2010/main" val="2288585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5840D-CD1C-90EC-38C7-EAEDFBF9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64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5BD4B-B68A-4496-2143-948704423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2833"/>
            <a:ext cx="12192000" cy="4852334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9AFFE467-A3E3-55E8-B3B2-CD5794973179}"/>
              </a:ext>
            </a:extLst>
          </p:cNvPr>
          <p:cNvSpPr/>
          <p:nvPr/>
        </p:nvSpPr>
        <p:spPr>
          <a:xfrm>
            <a:off x="5930900" y="1295127"/>
            <a:ext cx="317500" cy="18798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D7AFF6-B55C-6654-628B-F73173DB8068}"/>
              </a:ext>
            </a:extLst>
          </p:cNvPr>
          <p:cNvGrpSpPr/>
          <p:nvPr/>
        </p:nvGrpSpPr>
        <p:grpSpPr>
          <a:xfrm>
            <a:off x="9695543" y="1620792"/>
            <a:ext cx="2496457" cy="2323136"/>
            <a:chOff x="7532914" y="1295127"/>
            <a:chExt cx="4020457" cy="37413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108153C-2944-469C-90CA-6BEBDC634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105" t="18808" r="9580" b="6506"/>
            <a:stretch/>
          </p:blipFill>
          <p:spPr>
            <a:xfrm>
              <a:off x="7532914" y="1295127"/>
              <a:ext cx="4020457" cy="3741330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5865FAF-ECA7-EF06-48C0-81D376933682}"/>
                </a:ext>
              </a:extLst>
            </p:cNvPr>
            <p:cNvSpPr/>
            <p:nvPr/>
          </p:nvSpPr>
          <p:spPr>
            <a:xfrm>
              <a:off x="9884229" y="2031802"/>
              <a:ext cx="1582057" cy="139719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6E1A5BC-5399-6342-9B57-C8F180119CAE}"/>
              </a:ext>
            </a:extLst>
          </p:cNvPr>
          <p:cNvSpPr txBox="1"/>
          <p:nvPr/>
        </p:nvSpPr>
        <p:spPr>
          <a:xfrm>
            <a:off x="6362700" y="1206356"/>
            <a:ext cx="3332843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The flux « </a:t>
            </a:r>
            <a:r>
              <a:rPr lang="fr-FR" dirty="0" err="1"/>
              <a:t>TrackedVideoStream</a:t>
            </a:r>
            <a:r>
              <a:rPr lang="fr-FR" dirty="0"/>
              <a:t> » </a:t>
            </a:r>
            <a:r>
              <a:rPr lang="fr-FR" dirty="0" err="1"/>
              <a:t>is</a:t>
            </a:r>
            <a:r>
              <a:rPr lang="fr-FR" dirty="0"/>
              <a:t> sent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PlusOpenIGTLinkServer</a:t>
            </a:r>
            <a:r>
              <a:rPr lang="fr-FR" dirty="0"/>
              <a:t> by the port 18944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option « </a:t>
            </a:r>
            <a:r>
              <a:rPr lang="fr-FR" dirty="0" err="1"/>
              <a:t>ListeningPort</a:t>
            </a:r>
            <a:r>
              <a:rPr lang="fr-FR" dirty="0"/>
              <a:t> ». The types of information sent are </a:t>
            </a:r>
            <a:r>
              <a:rPr lang="fr-FR" dirty="0" err="1"/>
              <a:t>precised</a:t>
            </a:r>
            <a:r>
              <a:rPr lang="fr-FR" dirty="0"/>
              <a:t> : </a:t>
            </a:r>
          </a:p>
          <a:p>
            <a:pPr marL="285750" indent="-285750">
              <a:buFontTx/>
              <a:buChar char="-"/>
            </a:pPr>
            <a:r>
              <a:rPr lang="fr-FR" dirty="0"/>
              <a:t>IMAGE for the </a:t>
            </a:r>
            <a:r>
              <a:rPr lang="fr-FR" dirty="0" err="1"/>
              <a:t>ultrasound</a:t>
            </a:r>
            <a:r>
              <a:rPr lang="fr-FR" dirty="0"/>
              <a:t> </a:t>
            </a:r>
            <a:r>
              <a:rPr lang="fr-FR" dirty="0" err="1"/>
              <a:t>video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TRANSFORM for the position of the probe tracker </a:t>
            </a:r>
            <a:r>
              <a:rPr lang="fr-FR" b="1" dirty="0" err="1"/>
              <a:t>related</a:t>
            </a:r>
            <a:r>
              <a:rPr lang="fr-FR" b="1" dirty="0"/>
              <a:t> to the position of the </a:t>
            </a:r>
            <a:r>
              <a:rPr lang="fr-FR" b="1" dirty="0" err="1"/>
              <a:t>stylus</a:t>
            </a:r>
            <a:r>
              <a:rPr lang="fr-FR" b="1" dirty="0"/>
              <a:t>. </a:t>
            </a:r>
            <a:endParaRPr lang="fr-FR" b="1" i="1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188411E-BA2C-C635-9A34-2EA4DF1D914C}"/>
              </a:ext>
            </a:extLst>
          </p:cNvPr>
          <p:cNvSpPr/>
          <p:nvPr/>
        </p:nvSpPr>
        <p:spPr>
          <a:xfrm>
            <a:off x="5930900" y="3398643"/>
            <a:ext cx="317500" cy="285511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CF539-C068-304F-F7B5-6636F0ED4651}"/>
              </a:ext>
            </a:extLst>
          </p:cNvPr>
          <p:cNvSpPr txBox="1"/>
          <p:nvPr/>
        </p:nvSpPr>
        <p:spPr>
          <a:xfrm>
            <a:off x="6362700" y="4826198"/>
            <a:ext cx="4826000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Part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about the configuration of </a:t>
            </a:r>
            <a:r>
              <a:rPr lang="fr-FR" dirty="0" err="1"/>
              <a:t>fCal</a:t>
            </a:r>
            <a:r>
              <a:rPr lang="fr-FR" dirty="0"/>
              <a:t>. In </a:t>
            </a:r>
            <a:r>
              <a:rPr lang="fr-FR" dirty="0" err="1"/>
              <a:t>our</a:t>
            </a:r>
            <a:r>
              <a:rPr lang="fr-FR" dirty="0"/>
              <a:t> case, </a:t>
            </a:r>
            <a:r>
              <a:rPr lang="fr-FR" dirty="0" err="1"/>
              <a:t>only</a:t>
            </a:r>
            <a:r>
              <a:rPr lang="fr-FR" dirty="0"/>
              <a:t> the temporal calibration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realised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fCal</a:t>
            </a:r>
            <a:r>
              <a:rPr lang="fr-FR" dirty="0"/>
              <a:t>. The </a:t>
            </a:r>
            <a:r>
              <a:rPr lang="fr-FR" dirty="0" err="1"/>
              <a:t>parameter</a:t>
            </a:r>
            <a:r>
              <a:rPr lang="fr-FR" dirty="0"/>
              <a:t> « </a:t>
            </a:r>
            <a:r>
              <a:rPr lang="fr-FR" dirty="0" err="1"/>
              <a:t>TemporalCalibrationDurationSec</a:t>
            </a:r>
            <a:r>
              <a:rPr lang="fr-FR" dirty="0"/>
              <a:t> » </a:t>
            </a:r>
            <a:r>
              <a:rPr lang="fr-FR" dirty="0" err="1"/>
              <a:t>allows</a:t>
            </a:r>
            <a:r>
              <a:rPr lang="fr-FR" dirty="0"/>
              <a:t> to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length</a:t>
            </a:r>
            <a:r>
              <a:rPr lang="fr-FR" dirty="0"/>
              <a:t> of the calibration. 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251687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1823032" cy="2387600"/>
          </a:xfrm>
        </p:spPr>
        <p:txBody>
          <a:bodyPr/>
          <a:lstStyle/>
          <a:p>
            <a:r>
              <a:rPr lang="fr-FR" b="1" dirty="0"/>
              <a:t>DATA HIERARCHY IN 3D SLICER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3901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674BBA9-22D6-51E4-A128-1ADAEDA2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897" y="2451729"/>
            <a:ext cx="5600700" cy="2543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9BE86E-C901-DBD4-0361-698AE47E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Slicer 3D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7E86C-4EAA-B1A6-6552-7A4153E98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849"/>
          <a:stretch/>
        </p:blipFill>
        <p:spPr>
          <a:xfrm>
            <a:off x="351544" y="1603436"/>
            <a:ext cx="5229225" cy="34551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C4FB86-DC8F-0484-57DC-7736D2A0694E}"/>
              </a:ext>
            </a:extLst>
          </p:cNvPr>
          <p:cNvCxnSpPr>
            <a:cxnSpLocks/>
          </p:cNvCxnSpPr>
          <p:nvPr/>
        </p:nvCxnSpPr>
        <p:spPr>
          <a:xfrm flipH="1">
            <a:off x="1510018" y="3286433"/>
            <a:ext cx="5008228" cy="71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3BD91F-871E-1DFD-17A6-31C567BB2FE1}"/>
              </a:ext>
            </a:extLst>
          </p:cNvPr>
          <p:cNvCxnSpPr>
            <a:cxnSpLocks/>
          </p:cNvCxnSpPr>
          <p:nvPr/>
        </p:nvCxnSpPr>
        <p:spPr>
          <a:xfrm flipH="1">
            <a:off x="1921079" y="3438833"/>
            <a:ext cx="4606954" cy="403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7CBCA5-6B43-3379-2375-B379227FE8FD}"/>
              </a:ext>
            </a:extLst>
          </p:cNvPr>
          <p:cNvCxnSpPr>
            <a:cxnSpLocks/>
          </p:cNvCxnSpPr>
          <p:nvPr/>
        </p:nvCxnSpPr>
        <p:spPr>
          <a:xfrm flipH="1">
            <a:off x="1434517" y="3632260"/>
            <a:ext cx="5083729" cy="563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325B9C-7865-CE72-9D3C-BB58FD56EB8B}"/>
              </a:ext>
            </a:extLst>
          </p:cNvPr>
          <p:cNvCxnSpPr>
            <a:cxnSpLocks/>
          </p:cNvCxnSpPr>
          <p:nvPr/>
        </p:nvCxnSpPr>
        <p:spPr>
          <a:xfrm flipH="1">
            <a:off x="1434516" y="3859559"/>
            <a:ext cx="5073943" cy="529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EF2F32-4916-87DE-6B4F-FDB9956E4ECB}"/>
              </a:ext>
            </a:extLst>
          </p:cNvPr>
          <p:cNvCxnSpPr>
            <a:cxnSpLocks/>
          </p:cNvCxnSpPr>
          <p:nvPr/>
        </p:nvCxnSpPr>
        <p:spPr>
          <a:xfrm flipH="1" flipV="1">
            <a:off x="2063692" y="3494277"/>
            <a:ext cx="4434980" cy="560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487F26-7377-EB77-D2BD-5DC2CE1C0B12}"/>
              </a:ext>
            </a:extLst>
          </p:cNvPr>
          <p:cNvCxnSpPr>
            <a:cxnSpLocks/>
          </p:cNvCxnSpPr>
          <p:nvPr/>
        </p:nvCxnSpPr>
        <p:spPr>
          <a:xfrm flipH="1" flipV="1">
            <a:off x="2734811" y="3695350"/>
            <a:ext cx="3783435" cy="54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3904CE9-9CD4-4781-AB7C-A7EE483E4AE9}"/>
              </a:ext>
            </a:extLst>
          </p:cNvPr>
          <p:cNvCxnSpPr>
            <a:cxnSpLocks/>
          </p:cNvCxnSpPr>
          <p:nvPr/>
        </p:nvCxnSpPr>
        <p:spPr>
          <a:xfrm flipH="1">
            <a:off x="1241571" y="4653575"/>
            <a:ext cx="5286462" cy="236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0014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E86E-C901-DBD4-0361-698AE47E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Slicer 3D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9ED550-00CF-C2DC-3A25-76C4770FE0F5}"/>
              </a:ext>
            </a:extLst>
          </p:cNvPr>
          <p:cNvSpPr txBox="1"/>
          <p:nvPr/>
        </p:nvSpPr>
        <p:spPr>
          <a:xfrm>
            <a:off x="220121" y="2525754"/>
            <a:ext cx="117517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/>
              <a:t>2020-10-13-Scene.mrml : </a:t>
            </a:r>
            <a:r>
              <a:rPr lang="fr-FR" dirty="0"/>
              <a:t>global file of the « </a:t>
            </a:r>
            <a:r>
              <a:rPr lang="fr-FR" dirty="0" err="1"/>
              <a:t>scene</a:t>
            </a:r>
            <a:r>
              <a:rPr lang="fr-FR" dirty="0"/>
              <a:t> »,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lists</a:t>
            </a:r>
            <a:r>
              <a:rPr lang="fr-FR" dirty="0"/>
              <a:t> all </a:t>
            </a:r>
            <a:r>
              <a:rPr lang="fr-FR" dirty="0" err="1"/>
              <a:t>elements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3D slicer must </a:t>
            </a:r>
            <a:r>
              <a:rPr lang="fr-FR" dirty="0" err="1"/>
              <a:t>load</a:t>
            </a:r>
            <a:r>
              <a:rPr lang="fr-FR" dirty="0"/>
              <a:t> to display the full </a:t>
            </a:r>
            <a:r>
              <a:rPr lang="fr-FR" dirty="0" err="1"/>
              <a:t>workspace</a:t>
            </a:r>
            <a:r>
              <a:rPr lang="fr-FR" dirty="0"/>
              <a:t> (files h5, </a:t>
            </a:r>
            <a:r>
              <a:rPr lang="fr-FR" dirty="0" err="1"/>
              <a:t>vtk</a:t>
            </a:r>
            <a:r>
              <a:rPr lang="fr-FR" dirty="0"/>
              <a:t>, </a:t>
            </a:r>
            <a:r>
              <a:rPr lang="fr-FR" dirty="0" err="1"/>
              <a:t>nrrd</a:t>
            </a:r>
            <a:r>
              <a:rPr lang="fr-FR" dirty="0"/>
              <a:t>, </a:t>
            </a:r>
            <a:r>
              <a:rPr lang="fr-FR" dirty="0" err="1"/>
              <a:t>mha</a:t>
            </a:r>
            <a:r>
              <a:rPr lang="fr-FR" dirty="0"/>
              <a:t>, etc.)</a:t>
            </a:r>
            <a:endParaRPr lang="fr-FR" b="1" dirty="0"/>
          </a:p>
          <a:p>
            <a:pPr marL="285750" indent="-285750">
              <a:buFontTx/>
              <a:buChar char="-"/>
            </a:pPr>
            <a:r>
              <a:rPr lang="fr-FR" b="1" dirty="0"/>
              <a:t>ImageToProbe.h5 </a:t>
            </a:r>
            <a:r>
              <a:rPr lang="fr-FR" dirty="0"/>
              <a:t>: </a:t>
            </a:r>
            <a:r>
              <a:rPr lang="fr-FR" dirty="0" err="1"/>
              <a:t>fixed</a:t>
            </a:r>
            <a:r>
              <a:rPr lang="fr-FR" dirty="0"/>
              <a:t> </a:t>
            </a:r>
            <a:r>
              <a:rPr lang="fr-FR" dirty="0" err="1"/>
              <a:t>transform</a:t>
            </a:r>
            <a:r>
              <a:rPr lang="fr-FR" dirty="0"/>
              <a:t> (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evolve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time) </a:t>
            </a:r>
            <a:r>
              <a:rPr lang="fr-FR" dirty="0" err="1"/>
              <a:t>between</a:t>
            </a:r>
            <a:r>
              <a:rPr lang="fr-FR" dirty="0"/>
              <a:t> the probe tracker and the </a:t>
            </a:r>
            <a:r>
              <a:rPr lang="fr-FR" dirty="0" err="1"/>
              <a:t>referential</a:t>
            </a:r>
            <a:r>
              <a:rPr lang="fr-FR" dirty="0"/>
              <a:t> of the </a:t>
            </a:r>
            <a:r>
              <a:rPr lang="fr-FR" dirty="0" err="1"/>
              <a:t>ultrasound</a:t>
            </a:r>
            <a:r>
              <a:rPr lang="fr-FR" dirty="0"/>
              <a:t> image. This file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probe calibration and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modified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, to </a:t>
            </a:r>
            <a:r>
              <a:rPr lang="fr-FR" dirty="0" err="1"/>
              <a:t>redo</a:t>
            </a:r>
            <a:r>
              <a:rPr lang="fr-FR" dirty="0"/>
              <a:t> a 3D volume reconstruction. </a:t>
            </a:r>
          </a:p>
          <a:p>
            <a:pPr marL="285750" indent="-285750">
              <a:buFontTx/>
              <a:buChar char="-"/>
            </a:pPr>
            <a:r>
              <a:rPr lang="fr-FR" b="1" dirty="0" err="1"/>
              <a:t>Locator_ProbeToTracker.vtk</a:t>
            </a:r>
            <a:r>
              <a:rPr lang="fr-FR" b="1" dirty="0"/>
              <a:t> </a:t>
            </a:r>
            <a:r>
              <a:rPr lang="fr-FR" dirty="0"/>
              <a:t>: 3D </a:t>
            </a:r>
            <a:r>
              <a:rPr lang="fr-FR" dirty="0" err="1"/>
              <a:t>needle</a:t>
            </a:r>
            <a:r>
              <a:rPr lang="fr-FR" dirty="0"/>
              <a:t> model (</a:t>
            </a:r>
            <a:r>
              <a:rPr lang="fr-FR" dirty="0" err="1"/>
              <a:t>which</a:t>
            </a:r>
            <a:r>
              <a:rPr lang="fr-FR" dirty="0"/>
              <a:t>, in </a:t>
            </a:r>
            <a:r>
              <a:rPr lang="fr-FR" dirty="0" err="1"/>
              <a:t>this</a:t>
            </a:r>
            <a:r>
              <a:rPr lang="fr-FR" dirty="0"/>
              <a:t> case,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associated</a:t>
            </a:r>
            <a:r>
              <a:rPr lang="fr-FR" dirty="0"/>
              <a:t> to the probe tracker position)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S7_STSM_1.1.nrrd </a:t>
            </a:r>
            <a:r>
              <a:rPr lang="fr-FR" dirty="0"/>
              <a:t>: 3D volume </a:t>
            </a:r>
            <a:r>
              <a:rPr lang="fr-FR" dirty="0" err="1"/>
              <a:t>reconstructed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multiple 2D </a:t>
            </a:r>
            <a:r>
              <a:rPr lang="fr-FR" dirty="0" err="1"/>
              <a:t>ultrasound</a:t>
            </a:r>
            <a:r>
              <a:rPr lang="fr-FR" dirty="0"/>
              <a:t> </a:t>
            </a:r>
            <a:r>
              <a:rPr lang="fr-FR" dirty="0" err="1"/>
              <a:t>sweeps</a:t>
            </a:r>
            <a:r>
              <a:rPr lang="fr-FR" dirty="0"/>
              <a:t> (</a:t>
            </a:r>
            <a:r>
              <a:rPr lang="fr-FR" dirty="0" err="1"/>
              <a:t>created</a:t>
            </a:r>
            <a:r>
              <a:rPr lang="fr-FR" dirty="0"/>
              <a:t> by the module « Volume reconstruction » of Slicer 3D).</a:t>
            </a:r>
          </a:p>
          <a:p>
            <a:pPr marL="285750" indent="-285750">
              <a:buFontTx/>
              <a:buChar char="-"/>
            </a:pPr>
            <a:r>
              <a:rPr lang="fr-FR" b="1" dirty="0" err="1"/>
              <a:t>Segmentation.seg.nrrd</a:t>
            </a:r>
            <a:r>
              <a:rPr lang="fr-FR" b="1" dirty="0"/>
              <a:t> </a:t>
            </a:r>
            <a:r>
              <a:rPr lang="fr-FR" dirty="0"/>
              <a:t>: Segmentation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includes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segments ST and SM, </a:t>
            </a:r>
            <a:r>
              <a:rPr lang="fr-FR" dirty="0" err="1"/>
              <a:t>done</a:t>
            </a:r>
            <a:r>
              <a:rPr lang="fr-FR" dirty="0"/>
              <a:t> on the volume S7_STSM_1.1.nrrd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Sequence_3.seq.nrrd </a:t>
            </a:r>
            <a:r>
              <a:rPr lang="fr-FR" dirty="0"/>
              <a:t>: All 2D </a:t>
            </a:r>
            <a:r>
              <a:rPr lang="fr-FR" dirty="0" err="1"/>
              <a:t>ultrasound</a:t>
            </a:r>
            <a:r>
              <a:rPr lang="fr-FR" dirty="0"/>
              <a:t> images </a:t>
            </a:r>
            <a:r>
              <a:rPr lang="fr-FR" dirty="0" err="1"/>
              <a:t>obtained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the acquisition (image + timestamps).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Sequence_4-Sequence_4-Seq.seq.mha </a:t>
            </a:r>
            <a:r>
              <a:rPr lang="fr-FR" dirty="0"/>
              <a:t>: All 3D positions of the probe tracker </a:t>
            </a:r>
            <a:r>
              <a:rPr lang="fr-FR" dirty="0" err="1"/>
              <a:t>during</a:t>
            </a:r>
            <a:r>
              <a:rPr lang="fr-FR" dirty="0"/>
              <a:t> the acquisition (</a:t>
            </a:r>
            <a:r>
              <a:rPr lang="fr-FR" dirty="0" err="1"/>
              <a:t>transform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the </a:t>
            </a:r>
            <a:r>
              <a:rPr lang="fr-FR" dirty="0" err="1"/>
              <a:t>lab</a:t>
            </a:r>
            <a:r>
              <a:rPr lang="fr-FR" dirty="0"/>
              <a:t> </a:t>
            </a:r>
            <a:r>
              <a:rPr lang="fr-FR" dirty="0" err="1"/>
              <a:t>referential</a:t>
            </a:r>
            <a:r>
              <a:rPr lang="fr-FR" dirty="0"/>
              <a:t> + timestamps). 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Table_1.schema.tsv / Table_1.tsv </a:t>
            </a:r>
            <a:r>
              <a:rPr lang="fr-FR" dirty="0"/>
              <a:t>: </a:t>
            </a:r>
            <a:r>
              <a:rPr lang="fr-FR" dirty="0" err="1"/>
              <a:t>results</a:t>
            </a:r>
            <a:r>
              <a:rPr lang="fr-FR" dirty="0"/>
              <a:t> table (in </a:t>
            </a:r>
            <a:r>
              <a:rPr lang="fr-FR" dirty="0" err="1"/>
              <a:t>this</a:t>
            </a:r>
            <a:r>
              <a:rPr lang="fr-FR" dirty="0"/>
              <a:t> case, segmentation volumes).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17852B-DF24-F691-C352-FBB376BA3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255" y="174458"/>
            <a:ext cx="4803750" cy="218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954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E86E-C901-DBD4-0361-698AE47E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Slicer 3D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95C8A9-E18F-FCEB-1536-105A0B3F0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2726"/>
            <a:ext cx="3657600" cy="2952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4DF9BF-1F7F-DE56-DC87-8F04E5264F18}"/>
              </a:ext>
            </a:extLst>
          </p:cNvPr>
          <p:cNvSpPr txBox="1"/>
          <p:nvPr/>
        </p:nvSpPr>
        <p:spPr>
          <a:xfrm>
            <a:off x="4647849" y="1537166"/>
            <a:ext cx="73819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This </a:t>
            </a:r>
            <a:r>
              <a:rPr lang="fr-FR" dirty="0" err="1"/>
              <a:t>hierarchy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in </a:t>
            </a:r>
            <a:r>
              <a:rPr lang="fr-FR" dirty="0" err="1"/>
              <a:t>our</a:t>
            </a:r>
            <a:r>
              <a:rPr lang="fr-FR" dirty="0"/>
              <a:t> 3D </a:t>
            </a:r>
            <a:r>
              <a:rPr lang="fr-FR" dirty="0" err="1"/>
              <a:t>ultrasound</a:t>
            </a:r>
            <a:r>
              <a:rPr lang="fr-FR" dirty="0"/>
              <a:t> </a:t>
            </a:r>
            <a:r>
              <a:rPr lang="fr-FR" dirty="0" err="1"/>
              <a:t>templates</a:t>
            </a:r>
            <a:r>
              <a:rPr lang="fr-FR" dirty="0"/>
              <a:t>.</a:t>
            </a:r>
          </a:p>
          <a:p>
            <a:r>
              <a:rPr lang="fr-FR" dirty="0" err="1"/>
              <a:t>Thanks</a:t>
            </a:r>
            <a:r>
              <a:rPr lang="fr-FR" dirty="0"/>
              <a:t> to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hierarchy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can observe the data </a:t>
            </a:r>
            <a:r>
              <a:rPr lang="fr-FR" dirty="0" err="1"/>
              <a:t>correctly</a:t>
            </a:r>
            <a:r>
              <a:rPr lang="fr-FR" dirty="0"/>
              <a:t> and </a:t>
            </a:r>
            <a:r>
              <a:rPr lang="fr-FR" dirty="0" err="1"/>
              <a:t>we</a:t>
            </a:r>
            <a:r>
              <a:rPr lang="fr-FR" dirty="0"/>
              <a:t> are able to </a:t>
            </a:r>
            <a:r>
              <a:rPr lang="fr-FR" dirty="0" err="1"/>
              <a:t>reconstruct</a:t>
            </a:r>
            <a:r>
              <a:rPr lang="fr-FR" dirty="0"/>
              <a:t> the 3D volume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ultrasound</a:t>
            </a:r>
            <a:r>
              <a:rPr lang="fr-FR" dirty="0"/>
              <a:t> images </a:t>
            </a:r>
            <a:r>
              <a:rPr lang="fr-FR" b="1" dirty="0" err="1"/>
              <a:t>positioned</a:t>
            </a:r>
            <a:r>
              <a:rPr lang="fr-FR" b="1" dirty="0"/>
              <a:t> in the </a:t>
            </a:r>
            <a:r>
              <a:rPr lang="fr-FR" b="1" dirty="0" err="1"/>
              <a:t>lab</a:t>
            </a:r>
            <a:r>
              <a:rPr lang="fr-FR" b="1" dirty="0"/>
              <a:t> </a:t>
            </a:r>
            <a:r>
              <a:rPr lang="fr-FR" b="1" dirty="0" err="1"/>
              <a:t>referential</a:t>
            </a:r>
            <a:r>
              <a:rPr lang="fr-FR" dirty="0"/>
              <a:t>. </a:t>
            </a:r>
          </a:p>
          <a:p>
            <a:r>
              <a:rPr lang="fr-FR" dirty="0"/>
              <a:t>The 2D </a:t>
            </a:r>
            <a:r>
              <a:rPr lang="fr-FR" dirty="0" err="1"/>
              <a:t>ultrasound</a:t>
            </a:r>
            <a:r>
              <a:rPr lang="fr-FR" dirty="0"/>
              <a:t> images </a:t>
            </a:r>
            <a:r>
              <a:rPr lang="fr-FR" b="1" dirty="0"/>
              <a:t>Sequence_3</a:t>
            </a:r>
            <a:r>
              <a:rPr lang="fr-FR" dirty="0"/>
              <a:t> are </a:t>
            </a:r>
            <a:r>
              <a:rPr lang="fr-FR" dirty="0" err="1"/>
              <a:t>raw</a:t>
            </a:r>
            <a:r>
              <a:rPr lang="fr-FR" dirty="0"/>
              <a:t>, not </a:t>
            </a:r>
            <a:r>
              <a:rPr lang="fr-FR" dirty="0" err="1"/>
              <a:t>positioned</a:t>
            </a:r>
            <a:r>
              <a:rPr lang="fr-FR" dirty="0"/>
              <a:t> in a 3D </a:t>
            </a:r>
            <a:r>
              <a:rPr lang="fr-FR" dirty="0" err="1"/>
              <a:t>referential</a:t>
            </a:r>
            <a:r>
              <a:rPr lang="fr-FR" dirty="0"/>
              <a:t> (</a:t>
            </a:r>
            <a:r>
              <a:rPr lang="fr-FR" dirty="0" err="1"/>
              <a:t>they</a:t>
            </a:r>
            <a:r>
              <a:rPr lang="fr-FR" dirty="0"/>
              <a:t> are in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referential</a:t>
            </a:r>
            <a:r>
              <a:rPr lang="fr-FR" dirty="0"/>
              <a:t> « </a:t>
            </a:r>
            <a:r>
              <a:rPr lang="fr-FR" dirty="0" err="1"/>
              <a:t>ultrasound</a:t>
            </a:r>
            <a:r>
              <a:rPr lang="fr-FR" dirty="0"/>
              <a:t> image »).</a:t>
            </a:r>
          </a:p>
          <a:p>
            <a:pPr marL="342900" indent="-342900">
              <a:buAutoNum type="arabicPeriod"/>
            </a:pPr>
            <a:r>
              <a:rPr lang="fr-FR" dirty="0" err="1"/>
              <a:t>We</a:t>
            </a:r>
            <a:r>
              <a:rPr lang="fr-FR" dirty="0"/>
              <a:t> place </a:t>
            </a:r>
            <a:r>
              <a:rPr lang="fr-FR" dirty="0" err="1"/>
              <a:t>these</a:t>
            </a:r>
            <a:r>
              <a:rPr lang="fr-FR" dirty="0"/>
              <a:t> 2D </a:t>
            </a:r>
            <a:r>
              <a:rPr lang="fr-FR" dirty="0" err="1"/>
              <a:t>ultrasound</a:t>
            </a:r>
            <a:r>
              <a:rPr lang="fr-FR" dirty="0"/>
              <a:t> images in the </a:t>
            </a:r>
            <a:r>
              <a:rPr lang="fr-FR" dirty="0" err="1"/>
              <a:t>referential</a:t>
            </a:r>
            <a:r>
              <a:rPr lang="fr-FR" dirty="0"/>
              <a:t> « probe tracker »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transform</a:t>
            </a:r>
            <a:r>
              <a:rPr lang="fr-FR" dirty="0"/>
              <a:t> </a:t>
            </a:r>
            <a:r>
              <a:rPr lang="fr-FR" b="1" dirty="0" err="1"/>
              <a:t>ImageToProbe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has been </a:t>
            </a:r>
            <a:r>
              <a:rPr lang="fr-FR" dirty="0" err="1"/>
              <a:t>created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the spatial calibration of the probe. </a:t>
            </a:r>
          </a:p>
          <a:p>
            <a:pPr marL="342900" indent="-342900">
              <a:buAutoNum type="arabicPeriod"/>
            </a:pPr>
            <a:r>
              <a:rPr lang="fr-FR" dirty="0" err="1"/>
              <a:t>We</a:t>
            </a:r>
            <a:r>
              <a:rPr lang="fr-FR" dirty="0"/>
              <a:t> place </a:t>
            </a:r>
            <a:r>
              <a:rPr lang="fr-FR" dirty="0" err="1"/>
              <a:t>these</a:t>
            </a:r>
            <a:r>
              <a:rPr lang="fr-FR" dirty="0"/>
              <a:t> 2D </a:t>
            </a:r>
            <a:r>
              <a:rPr lang="fr-FR" dirty="0" err="1"/>
              <a:t>ultrasound</a:t>
            </a:r>
            <a:r>
              <a:rPr lang="fr-FR" dirty="0"/>
              <a:t> images (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located</a:t>
            </a:r>
            <a:r>
              <a:rPr lang="fr-FR" dirty="0"/>
              <a:t> in the probe tracker </a:t>
            </a:r>
            <a:r>
              <a:rPr lang="fr-FR" dirty="0" err="1"/>
              <a:t>referential</a:t>
            </a:r>
            <a:r>
              <a:rPr lang="fr-FR" dirty="0"/>
              <a:t>) in the </a:t>
            </a:r>
            <a:r>
              <a:rPr lang="fr-FR" dirty="0" err="1"/>
              <a:t>lab</a:t>
            </a:r>
            <a:r>
              <a:rPr lang="fr-FR" dirty="0"/>
              <a:t> </a:t>
            </a:r>
            <a:r>
              <a:rPr lang="fr-FR" dirty="0" err="1"/>
              <a:t>referential</a:t>
            </a:r>
            <a:r>
              <a:rPr lang="fr-FR" dirty="0"/>
              <a:t> (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evolves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time due to the probe </a:t>
            </a:r>
            <a:r>
              <a:rPr lang="fr-FR" dirty="0" err="1"/>
              <a:t>displacement</a:t>
            </a:r>
            <a:r>
              <a:rPr lang="fr-FR" dirty="0"/>
              <a:t>),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transforms</a:t>
            </a:r>
            <a:r>
              <a:rPr lang="fr-FR" dirty="0"/>
              <a:t> </a:t>
            </a:r>
            <a:r>
              <a:rPr lang="fr-FR" b="1" dirty="0"/>
              <a:t>Sequence_4-Sequence_4-Seq</a:t>
            </a:r>
            <a:r>
              <a:rPr lang="fr-FR" dirty="0"/>
              <a:t>. </a:t>
            </a:r>
          </a:p>
          <a:p>
            <a:pPr marL="342900" indent="-342900">
              <a:buAutoNum type="arabicPeriod"/>
            </a:pPr>
            <a:r>
              <a:rPr lang="fr-FR" dirty="0"/>
              <a:t>To visualise the probe tracker in 3D, </a:t>
            </a:r>
            <a:r>
              <a:rPr lang="fr-FR" dirty="0" err="1"/>
              <a:t>we</a:t>
            </a:r>
            <a:r>
              <a:rPr lang="fr-FR" dirty="0"/>
              <a:t> place the 3D </a:t>
            </a:r>
            <a:r>
              <a:rPr lang="fr-FR" dirty="0" err="1"/>
              <a:t>needle</a:t>
            </a:r>
            <a:r>
              <a:rPr lang="fr-FR" dirty="0"/>
              <a:t> model </a:t>
            </a:r>
            <a:r>
              <a:rPr lang="fr-FR" b="1" dirty="0" err="1"/>
              <a:t>Locator_ProbeToTracker</a:t>
            </a:r>
            <a:r>
              <a:rPr lang="fr-FR" b="1" dirty="0"/>
              <a:t> </a:t>
            </a:r>
            <a:r>
              <a:rPr lang="fr-FR" dirty="0"/>
              <a:t>(</a:t>
            </a:r>
            <a:r>
              <a:rPr lang="fr-FR" dirty="0" err="1"/>
              <a:t>initially</a:t>
            </a:r>
            <a:r>
              <a:rPr lang="fr-FR" dirty="0"/>
              <a:t> neutral, in no </a:t>
            </a:r>
            <a:r>
              <a:rPr lang="fr-FR" dirty="0" err="1"/>
              <a:t>referential</a:t>
            </a:r>
            <a:r>
              <a:rPr lang="fr-FR" dirty="0"/>
              <a:t>), in the </a:t>
            </a:r>
            <a:r>
              <a:rPr lang="fr-FR" dirty="0" err="1"/>
              <a:t>lab</a:t>
            </a:r>
            <a:r>
              <a:rPr lang="fr-FR" dirty="0"/>
              <a:t> </a:t>
            </a:r>
            <a:r>
              <a:rPr lang="fr-FR" dirty="0" err="1"/>
              <a:t>referential</a:t>
            </a:r>
            <a:r>
              <a:rPr lang="fr-FR" dirty="0"/>
              <a:t> (</a:t>
            </a:r>
            <a:r>
              <a:rPr lang="fr-FR" dirty="0" err="1"/>
              <a:t>dependent</a:t>
            </a:r>
            <a:r>
              <a:rPr lang="fr-FR" dirty="0"/>
              <a:t> of the tracker 3D positions) </a:t>
            </a:r>
            <a:r>
              <a:rPr lang="fr-FR" dirty="0" err="1"/>
              <a:t>so</a:t>
            </a:r>
            <a:r>
              <a:rPr lang="fr-FR" dirty="0"/>
              <a:t> at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as </a:t>
            </a:r>
            <a:r>
              <a:rPr lang="fr-FR" dirty="0" err="1"/>
              <a:t>ImageToProbe</a:t>
            </a:r>
            <a:r>
              <a:rPr lang="fr-FR" dirty="0"/>
              <a:t>.</a:t>
            </a:r>
          </a:p>
          <a:p>
            <a:pPr marL="342900" indent="-342900">
              <a:buAutoNum type="arabicPeriod"/>
            </a:pPr>
            <a:r>
              <a:rPr lang="fr-FR" dirty="0"/>
              <a:t>The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elements</a:t>
            </a:r>
            <a:r>
              <a:rPr lang="fr-FR" dirty="0"/>
              <a:t> have no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hierarchy</a:t>
            </a:r>
            <a:endParaRPr lang="fr-FR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F800899-B845-ECA4-AEBC-B8A57CA122A4}"/>
              </a:ext>
            </a:extLst>
          </p:cNvPr>
          <p:cNvSpPr/>
          <p:nvPr/>
        </p:nvSpPr>
        <p:spPr>
          <a:xfrm>
            <a:off x="2508308" y="3477237"/>
            <a:ext cx="158692" cy="2055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4B8539-E266-923B-0BCC-5463A8D5CD34}"/>
              </a:ext>
            </a:extLst>
          </p:cNvPr>
          <p:cNvSpPr txBox="1"/>
          <p:nvPr/>
        </p:nvSpPr>
        <p:spPr>
          <a:xfrm>
            <a:off x="2650571" y="3397325"/>
            <a:ext cx="327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ADD4E185-6E3C-9BB8-DFA4-0989425673B9}"/>
              </a:ext>
            </a:extLst>
          </p:cNvPr>
          <p:cNvSpPr/>
          <p:nvPr/>
        </p:nvSpPr>
        <p:spPr>
          <a:xfrm>
            <a:off x="3129790" y="3376569"/>
            <a:ext cx="158692" cy="2055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98EB7-3D10-A24D-1E63-2936C5CD951E}"/>
              </a:ext>
            </a:extLst>
          </p:cNvPr>
          <p:cNvSpPr txBox="1"/>
          <p:nvPr/>
        </p:nvSpPr>
        <p:spPr>
          <a:xfrm>
            <a:off x="3272053" y="3296657"/>
            <a:ext cx="327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F8C4FE-279F-F1E8-AE6A-39E910E82154}"/>
              </a:ext>
            </a:extLst>
          </p:cNvPr>
          <p:cNvSpPr txBox="1"/>
          <p:nvPr/>
        </p:nvSpPr>
        <p:spPr>
          <a:xfrm>
            <a:off x="942890" y="3540046"/>
            <a:ext cx="327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868433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1823032" cy="2387600"/>
          </a:xfrm>
        </p:spPr>
        <p:txBody>
          <a:bodyPr/>
          <a:lstStyle/>
          <a:p>
            <a:r>
              <a:rPr lang="fr-FR" b="1" dirty="0"/>
              <a:t>SAVING OPTION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954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6554D-C8C1-4B2A-8EB4-2A9CD4578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6335"/>
            <a:ext cx="10515600" cy="5370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b="1" dirty="0" err="1"/>
              <a:t>When</a:t>
            </a:r>
            <a:r>
              <a:rPr lang="fr-FR" sz="4000" b="1" dirty="0"/>
              <a:t> to do </a:t>
            </a:r>
            <a:r>
              <a:rPr lang="fr-FR" sz="4000" b="1" dirty="0" err="1"/>
              <a:t>it</a:t>
            </a:r>
            <a:r>
              <a:rPr lang="fr-FR" sz="4000" b="1" dirty="0"/>
              <a:t> ?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If the cameras have been </a:t>
            </a:r>
            <a:r>
              <a:rPr lang="fr-FR" dirty="0" err="1"/>
              <a:t>moved</a:t>
            </a:r>
            <a:r>
              <a:rPr lang="fr-FR" dirty="0"/>
              <a:t> …</a:t>
            </a:r>
          </a:p>
          <a:p>
            <a:r>
              <a:rPr lang="fr-FR" dirty="0" err="1"/>
              <a:t>Recommendation</a:t>
            </a:r>
            <a:r>
              <a:rPr lang="fr-FR" dirty="0"/>
              <a:t> : do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everytime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sz="4000" b="1" dirty="0"/>
              <a:t>I have </a:t>
            </a:r>
            <a:r>
              <a:rPr lang="fr-FR" sz="4000" b="1" dirty="0" err="1"/>
              <a:t>already</a:t>
            </a:r>
            <a:r>
              <a:rPr lang="fr-FR" sz="4000" b="1" dirty="0"/>
              <a:t> </a:t>
            </a:r>
            <a:r>
              <a:rPr lang="fr-FR" sz="4000" b="1" dirty="0" err="1"/>
              <a:t>calibrated</a:t>
            </a:r>
            <a:r>
              <a:rPr lang="fr-FR" sz="4000" b="1" dirty="0"/>
              <a:t> the </a:t>
            </a:r>
            <a:r>
              <a:rPr lang="fr-FR" sz="4000" b="1" dirty="0" err="1"/>
              <a:t>Optitrack</a:t>
            </a:r>
            <a:r>
              <a:rPr lang="fr-FR" sz="4000" b="1" dirty="0"/>
              <a:t> system ?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Load</a:t>
            </a:r>
            <a:r>
              <a:rPr lang="fr-FR" dirty="0"/>
              <a:t> the calibration </a:t>
            </a:r>
            <a:r>
              <a:rPr lang="fr-FR" dirty="0" err="1"/>
              <a:t>into</a:t>
            </a:r>
            <a:r>
              <a:rPr lang="fr-FR" dirty="0"/>
              <a:t> Motive and</a:t>
            </a:r>
          </a:p>
          <a:p>
            <a:r>
              <a:rPr lang="fr-FR" b="1" dirty="0">
                <a:solidFill>
                  <a:srgbClr val="00B050"/>
                </a:solidFill>
              </a:rPr>
              <a:t>Go to Slide 11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7147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0B35-981A-2CFC-A9B4-57098D3A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</a:t>
            </a:r>
            <a:r>
              <a:rPr lang="fr-FR" dirty="0" err="1"/>
              <a:t>saving</a:t>
            </a:r>
            <a:endParaRPr lang="fr-F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B77CCE-F36D-11DF-36B9-6253CC4E2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39042"/>
            <a:ext cx="10515600" cy="381736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5A29C-6D6D-687D-A24A-B02E85FB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70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C5A67-FB49-7772-61F8-503155E3E779}"/>
              </a:ext>
            </a:extLst>
          </p:cNvPr>
          <p:cNvSpPr txBox="1"/>
          <p:nvPr/>
        </p:nvSpPr>
        <p:spPr>
          <a:xfrm>
            <a:off x="266700" y="5508055"/>
            <a:ext cx="11353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To </a:t>
            </a:r>
            <a:r>
              <a:rPr lang="fr-FR" sz="2500" dirty="0" err="1"/>
              <a:t>save</a:t>
            </a:r>
            <a:r>
              <a:rPr lang="fr-FR" sz="2500" dirty="0"/>
              <a:t> </a:t>
            </a:r>
            <a:r>
              <a:rPr lang="fr-FR" sz="2500" dirty="0" err="1"/>
              <a:t>som</a:t>
            </a:r>
            <a:r>
              <a:rPr lang="fr-FR" sz="2500" dirty="0"/>
              <a:t> time </a:t>
            </a:r>
            <a:r>
              <a:rPr lang="fr-FR" sz="2500" dirty="0" err="1"/>
              <a:t>during</a:t>
            </a:r>
            <a:r>
              <a:rPr lang="fr-FR" sz="2500" dirty="0"/>
              <a:t> data </a:t>
            </a:r>
            <a:r>
              <a:rPr lang="fr-FR" sz="2500" dirty="0" err="1"/>
              <a:t>saving</a:t>
            </a:r>
            <a:r>
              <a:rPr lang="fr-FR" sz="2500" dirty="0"/>
              <a:t> (</a:t>
            </a:r>
            <a:r>
              <a:rPr lang="fr-FR" sz="2500" dirty="0" err="1"/>
              <a:t>this</a:t>
            </a:r>
            <a:r>
              <a:rPr lang="fr-FR" sz="2500" dirty="0"/>
              <a:t> </a:t>
            </a:r>
            <a:r>
              <a:rPr lang="fr-FR" sz="2500" dirty="0" err="1"/>
              <a:t>step</a:t>
            </a:r>
            <a:r>
              <a:rPr lang="fr-FR" sz="2500" dirty="0"/>
              <a:t> can </a:t>
            </a:r>
            <a:r>
              <a:rPr lang="fr-FR" sz="2500" dirty="0" err="1"/>
              <a:t>be</a:t>
            </a:r>
            <a:r>
              <a:rPr lang="fr-FR" sz="2500" dirty="0"/>
              <a:t> long), </a:t>
            </a:r>
            <a:r>
              <a:rPr lang="fr-FR" sz="2500" dirty="0" err="1"/>
              <a:t>it</a:t>
            </a:r>
            <a:r>
              <a:rPr lang="fr-FR" sz="2500" dirty="0"/>
              <a:t> </a:t>
            </a:r>
            <a:r>
              <a:rPr lang="fr-FR" sz="2500" dirty="0" err="1"/>
              <a:t>is</a:t>
            </a:r>
            <a:r>
              <a:rPr lang="fr-FR" sz="2500" dirty="0"/>
              <a:t> possible to </a:t>
            </a:r>
            <a:r>
              <a:rPr lang="fr-FR" sz="2500" dirty="0" err="1"/>
              <a:t>remove</a:t>
            </a:r>
            <a:r>
              <a:rPr lang="fr-FR" sz="2500" dirty="0"/>
              <a:t> the « </a:t>
            </a:r>
            <a:r>
              <a:rPr lang="fr-FR" sz="2500" dirty="0" err="1"/>
              <a:t>Compress</a:t>
            </a:r>
            <a:r>
              <a:rPr lang="fr-FR" sz="2500" dirty="0"/>
              <a:t> » option, the data </a:t>
            </a:r>
            <a:r>
              <a:rPr lang="fr-FR" sz="2500" dirty="0" err="1"/>
              <a:t>saving</a:t>
            </a:r>
            <a:r>
              <a:rPr lang="fr-FR" sz="2500" dirty="0"/>
              <a:t> </a:t>
            </a:r>
            <a:r>
              <a:rPr lang="fr-FR" sz="2500" dirty="0" err="1"/>
              <a:t>will</a:t>
            </a:r>
            <a:r>
              <a:rPr lang="fr-FR" sz="2500" dirty="0"/>
              <a:t> </a:t>
            </a:r>
            <a:r>
              <a:rPr lang="fr-FR" sz="2500" dirty="0" err="1"/>
              <a:t>be</a:t>
            </a:r>
            <a:r>
              <a:rPr lang="fr-FR" sz="2500" dirty="0"/>
              <a:t> </a:t>
            </a:r>
            <a:r>
              <a:rPr lang="fr-FR" sz="2500" dirty="0" err="1"/>
              <a:t>quicker</a:t>
            </a:r>
            <a:r>
              <a:rPr lang="fr-FR" sz="2500" dirty="0"/>
              <a:t> </a:t>
            </a:r>
            <a:r>
              <a:rPr lang="fr-FR" sz="2500" dirty="0" err="1"/>
              <a:t>however</a:t>
            </a:r>
            <a:r>
              <a:rPr lang="fr-FR" sz="2500" dirty="0"/>
              <a:t> </a:t>
            </a:r>
            <a:r>
              <a:rPr lang="fr-FR" sz="2500" dirty="0" err="1"/>
              <a:t>much</a:t>
            </a:r>
            <a:r>
              <a:rPr lang="fr-FR" sz="2500" dirty="0"/>
              <a:t> </a:t>
            </a:r>
            <a:r>
              <a:rPr lang="fr-FR" sz="2500" dirty="0" err="1"/>
              <a:t>heavier</a:t>
            </a:r>
            <a:r>
              <a:rPr lang="fr-FR" sz="2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37915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1823032" cy="2387600"/>
          </a:xfrm>
        </p:spPr>
        <p:txBody>
          <a:bodyPr/>
          <a:lstStyle/>
          <a:p>
            <a:r>
              <a:rPr lang="fr-FR" b="1" dirty="0"/>
              <a:t>PIVOT CALIBRATION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97937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6554D-C8C1-4B2A-8EB4-2A9CD4578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19" y="207818"/>
            <a:ext cx="11604567" cy="641826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4900" b="1" dirty="0"/>
              <a:t>PIVOT CALIBRATION</a:t>
            </a:r>
          </a:p>
          <a:p>
            <a:pPr marL="0" indent="0">
              <a:buNone/>
            </a:pPr>
            <a:endParaRPr lang="fr-FR" sz="4000" b="1" dirty="0"/>
          </a:p>
          <a:p>
            <a:pPr marL="0" indent="0">
              <a:buNone/>
            </a:pPr>
            <a:r>
              <a:rPr lang="fr-FR" sz="4000" b="1" dirty="0" err="1"/>
              <a:t>What</a:t>
            </a:r>
            <a:r>
              <a:rPr lang="fr-FR" sz="4000" b="1" dirty="0"/>
              <a:t> </a:t>
            </a:r>
            <a:r>
              <a:rPr lang="fr-FR" sz="4000" b="1" dirty="0" err="1"/>
              <a:t>is</a:t>
            </a:r>
            <a:r>
              <a:rPr lang="fr-FR" sz="4000" b="1" dirty="0"/>
              <a:t> </a:t>
            </a:r>
            <a:r>
              <a:rPr lang="fr-FR" sz="4000" b="1" dirty="0" err="1"/>
              <a:t>its</a:t>
            </a:r>
            <a:r>
              <a:rPr lang="fr-FR" sz="4000" b="1" dirty="0"/>
              <a:t> use ?</a:t>
            </a:r>
          </a:p>
          <a:p>
            <a:pPr marL="0" indent="0">
              <a:buNone/>
            </a:pPr>
            <a:endParaRPr lang="fr-FR" sz="4000" dirty="0"/>
          </a:p>
          <a:p>
            <a:r>
              <a:rPr lang="fr-FR" dirty="0"/>
              <a:t>To </a:t>
            </a:r>
            <a:r>
              <a:rPr lang="fr-FR" dirty="0" err="1"/>
              <a:t>calculate</a:t>
            </a:r>
            <a:r>
              <a:rPr lang="fr-FR" dirty="0"/>
              <a:t> the </a:t>
            </a:r>
            <a:r>
              <a:rPr lang="fr-FR" dirty="0" err="1"/>
              <a:t>transform</a:t>
            </a:r>
            <a:r>
              <a:rPr lang="fr-FR" dirty="0"/>
              <a:t> matrix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referential</a:t>
            </a:r>
            <a:r>
              <a:rPr lang="fr-FR" dirty="0"/>
              <a:t> of the </a:t>
            </a:r>
            <a:r>
              <a:rPr lang="fr-FR" dirty="0" err="1"/>
              <a:t>stylus</a:t>
            </a:r>
            <a:r>
              <a:rPr lang="fr-FR" dirty="0"/>
              <a:t> (markers on the </a:t>
            </a:r>
            <a:r>
              <a:rPr lang="fr-FR" dirty="0" err="1"/>
              <a:t>stylus</a:t>
            </a:r>
            <a:r>
              <a:rPr lang="fr-FR" dirty="0"/>
              <a:t>) and the </a:t>
            </a:r>
            <a:r>
              <a:rPr lang="fr-FR" dirty="0" err="1"/>
              <a:t>stylus</a:t>
            </a:r>
            <a:r>
              <a:rPr lang="fr-FR" dirty="0"/>
              <a:t> tip. </a:t>
            </a:r>
          </a:p>
          <a:p>
            <a:pPr marL="0" indent="0">
              <a:buNone/>
            </a:pPr>
            <a:endParaRPr lang="fr-FR" sz="4000" b="1" dirty="0"/>
          </a:p>
          <a:p>
            <a:pPr marL="0" indent="0">
              <a:buNone/>
            </a:pPr>
            <a:r>
              <a:rPr lang="fr-FR" sz="4000" b="1" dirty="0" err="1"/>
              <a:t>When</a:t>
            </a:r>
            <a:r>
              <a:rPr lang="fr-FR" sz="4000" b="1" dirty="0"/>
              <a:t> to do </a:t>
            </a:r>
            <a:r>
              <a:rPr lang="fr-FR" sz="4000" b="1" dirty="0" err="1"/>
              <a:t>it</a:t>
            </a:r>
            <a:r>
              <a:rPr lang="fr-FR" sz="4000" b="1" dirty="0"/>
              <a:t> ?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If the </a:t>
            </a:r>
            <a:r>
              <a:rPr lang="fr-FR" dirty="0" err="1"/>
              <a:t>stylus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one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lab</a:t>
            </a:r>
            <a:r>
              <a:rPr lang="fr-FR" dirty="0"/>
              <a:t> (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never</a:t>
            </a:r>
            <a:r>
              <a:rPr lang="fr-FR" dirty="0"/>
              <a:t>).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u="sng" dirty="0"/>
              <a:t>Note</a:t>
            </a:r>
            <a:r>
              <a:rPr lang="fr-FR" dirty="0"/>
              <a:t>: </a:t>
            </a:r>
            <a:r>
              <a:rPr lang="fr-FR" dirty="0" err="1"/>
              <a:t>careful</a:t>
            </a:r>
            <a:r>
              <a:rPr lang="fr-FR" dirty="0"/>
              <a:t>, the </a:t>
            </a:r>
            <a:r>
              <a:rPr lang="fr-FR" dirty="0" err="1"/>
              <a:t>following</a:t>
            </a:r>
            <a:r>
              <a:rPr lang="fr-FR" dirty="0"/>
              <a:t> tutorial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complete</a:t>
            </a:r>
            <a:r>
              <a:rPr lang="fr-FR" dirty="0"/>
              <a:t> </a:t>
            </a:r>
            <a:r>
              <a:rPr lang="fr-FR" dirty="0" err="1"/>
              <a:t>however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summarizes</a:t>
            </a:r>
            <a:r>
              <a:rPr lang="fr-FR" dirty="0"/>
              <a:t> the main </a:t>
            </a:r>
            <a:r>
              <a:rPr lang="fr-FR" dirty="0" err="1"/>
              <a:t>steps</a:t>
            </a:r>
            <a:r>
              <a:rPr lang="fr-FR" dirty="0"/>
              <a:t> of the </a:t>
            </a:r>
            <a:r>
              <a:rPr lang="fr-FR" dirty="0" err="1"/>
              <a:t>procedure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72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65295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31E492-E49C-4DFB-BCD2-C3CF7AC6C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32" y="230198"/>
            <a:ext cx="5172603" cy="4568503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6726" y="336332"/>
            <a:ext cx="6043863" cy="6521668"/>
          </a:xfrm>
        </p:spPr>
        <p:txBody>
          <a:bodyPr>
            <a:normAutofit/>
          </a:bodyPr>
          <a:lstStyle/>
          <a:p>
            <a:pPr lvl="0"/>
            <a:r>
              <a:rPr lang="fr-FR" dirty="0" err="1"/>
              <a:t>Choose</a:t>
            </a:r>
            <a:r>
              <a:rPr lang="fr-FR" dirty="0"/>
              <a:t> the module ‘pivot calibration’</a:t>
            </a:r>
          </a:p>
          <a:p>
            <a:pPr lvl="0"/>
            <a:r>
              <a:rPr lang="fr-FR" dirty="0" err="1"/>
              <a:t>Choose</a:t>
            </a:r>
            <a:r>
              <a:rPr lang="fr-FR" dirty="0"/>
              <a:t> input = </a:t>
            </a:r>
            <a:r>
              <a:rPr lang="fr-FR" dirty="0" err="1"/>
              <a:t>StylusToProbe</a:t>
            </a:r>
            <a:endParaRPr lang="fr-FR" dirty="0"/>
          </a:p>
          <a:p>
            <a:pPr lvl="0"/>
            <a:r>
              <a:rPr lang="fr-FR" dirty="0" err="1"/>
              <a:t>Choose</a:t>
            </a:r>
            <a:r>
              <a:rPr lang="fr-FR" dirty="0"/>
              <a:t> output = ‘</a:t>
            </a:r>
            <a:r>
              <a:rPr lang="fr-FR" dirty="0" err="1"/>
              <a:t>createnewlineartransform</a:t>
            </a:r>
            <a:r>
              <a:rPr lang="fr-FR" dirty="0"/>
              <a:t> as…’ and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‘</a:t>
            </a:r>
            <a:r>
              <a:rPr lang="fr-FR" dirty="0" err="1"/>
              <a:t>StylusTipToStylus</a:t>
            </a:r>
            <a:r>
              <a:rPr lang="fr-FR" dirty="0"/>
              <a:t>’</a:t>
            </a:r>
          </a:p>
          <a:p>
            <a:pPr lvl="0"/>
            <a:r>
              <a:rPr lang="fr-FR" dirty="0"/>
              <a:t>Click on ‘</a:t>
            </a:r>
            <a:r>
              <a:rPr lang="fr-FR" dirty="0" err="1"/>
              <a:t>start</a:t>
            </a:r>
            <a:r>
              <a:rPr lang="fr-FR" dirty="0"/>
              <a:t> pivot calibration’</a:t>
            </a:r>
          </a:p>
          <a:p>
            <a:pPr lvl="0"/>
            <a:r>
              <a:rPr lang="fr-FR" dirty="0" err="1"/>
              <a:t>Keep</a:t>
            </a:r>
            <a:r>
              <a:rPr lang="fr-FR" dirty="0"/>
              <a:t> the </a:t>
            </a:r>
            <a:r>
              <a:rPr lang="fr-FR" dirty="0" err="1"/>
              <a:t>stylus</a:t>
            </a:r>
            <a:r>
              <a:rPr lang="fr-FR" dirty="0"/>
              <a:t> tip in a </a:t>
            </a:r>
            <a:r>
              <a:rPr lang="fr-FR" b="1" dirty="0" err="1"/>
              <a:t>fixed</a:t>
            </a:r>
            <a:r>
              <a:rPr lang="fr-FR" dirty="0"/>
              <a:t> position and </a:t>
            </a:r>
            <a:r>
              <a:rPr lang="fr-FR" dirty="0" err="1"/>
              <a:t>rotate</a:t>
            </a:r>
            <a:r>
              <a:rPr lang="fr-FR" dirty="0"/>
              <a:t> the </a:t>
            </a:r>
            <a:r>
              <a:rPr lang="fr-FR" dirty="0" err="1"/>
              <a:t>stylus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tip. </a:t>
            </a:r>
          </a:p>
          <a:p>
            <a:pPr lvl="0"/>
            <a:r>
              <a:rPr lang="fr-FR" dirty="0"/>
              <a:t>Click on ‘</a:t>
            </a:r>
            <a:r>
              <a:rPr lang="fr-FR" dirty="0" err="1"/>
              <a:t>start</a:t>
            </a:r>
            <a:r>
              <a:rPr lang="fr-FR" dirty="0"/>
              <a:t> spin calibration’ do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movement</a:t>
            </a:r>
            <a:r>
              <a:rPr lang="fr-FR" dirty="0"/>
              <a:t>. The ‘spin calibration’ </a:t>
            </a:r>
            <a:r>
              <a:rPr lang="fr-FR" dirty="0" err="1"/>
              <a:t>is</a:t>
            </a:r>
            <a:r>
              <a:rPr lang="fr-FR" dirty="0"/>
              <a:t> for non vertical </a:t>
            </a:r>
            <a:r>
              <a:rPr lang="fr-FR" dirty="0" err="1"/>
              <a:t>stylus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the one </a:t>
            </a:r>
            <a:r>
              <a:rPr lang="fr-FR" dirty="0" err="1"/>
              <a:t>used</a:t>
            </a:r>
            <a:r>
              <a:rPr lang="fr-FR" dirty="0"/>
              <a:t> in the lab. </a:t>
            </a:r>
          </a:p>
          <a:p>
            <a:pPr lvl="0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7561904" y="571911"/>
            <a:ext cx="1957534" cy="3529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493043" y="2073015"/>
            <a:ext cx="4035581" cy="4964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600032" y="3225876"/>
            <a:ext cx="4928591" cy="4652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73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5" t="12710" b="16122"/>
          <a:stretch/>
        </p:blipFill>
        <p:spPr>
          <a:xfrm rot="5400000">
            <a:off x="6087224" y="4925088"/>
            <a:ext cx="2376743" cy="1351128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8444219" y="4576205"/>
            <a:ext cx="23761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b="1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8294384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1823032" cy="2387600"/>
          </a:xfrm>
        </p:spPr>
        <p:txBody>
          <a:bodyPr/>
          <a:lstStyle/>
          <a:p>
            <a:r>
              <a:rPr lang="fr-FR" b="1" dirty="0"/>
              <a:t>SPECIFIC TO SUPERSONIC IMAGING ULTRASOUND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846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662609"/>
            <a:ext cx="12192001" cy="6195392"/>
          </a:xfrm>
        </p:spPr>
        <p:txBody>
          <a:bodyPr>
            <a:normAutofit/>
          </a:bodyPr>
          <a:lstStyle/>
          <a:p>
            <a:pPr lvl="0"/>
            <a:endParaRPr lang="fr-FR" dirty="0"/>
          </a:p>
          <a:p>
            <a:pPr lvl="0"/>
            <a:r>
              <a:rPr lang="fr-FR" u="sng" dirty="0" err="1"/>
              <a:t>Technical</a:t>
            </a:r>
            <a:r>
              <a:rPr lang="fr-FR" u="sng" dirty="0"/>
              <a:t> notes </a:t>
            </a:r>
            <a:r>
              <a:rPr lang="fr-FR" u="sng" dirty="0" err="1"/>
              <a:t>regarding</a:t>
            </a:r>
            <a:r>
              <a:rPr lang="fr-FR" u="sng" dirty="0"/>
              <a:t> the </a:t>
            </a:r>
            <a:r>
              <a:rPr lang="fr-FR" u="sng" dirty="0" err="1"/>
              <a:t>resolution</a:t>
            </a:r>
            <a:r>
              <a:rPr lang="fr-FR" u="sng" dirty="0"/>
              <a:t> of the </a:t>
            </a:r>
            <a:r>
              <a:rPr lang="fr-FR" u="sng" dirty="0" err="1"/>
              <a:t>SuperShearing</a:t>
            </a:r>
            <a:r>
              <a:rPr lang="fr-FR" u="sng" dirty="0"/>
              <a:t> Imaging </a:t>
            </a:r>
            <a:r>
              <a:rPr lang="fr-FR" u="sng" dirty="0" err="1"/>
              <a:t>ultrasound</a:t>
            </a:r>
            <a:r>
              <a:rPr lang="fr-FR" u="sng" dirty="0"/>
              <a:t> (echo_01): </a:t>
            </a:r>
          </a:p>
          <a:p>
            <a:pPr lvl="1"/>
            <a:r>
              <a:rPr lang="fr-FR" dirty="0" err="1"/>
              <a:t>Resolution</a:t>
            </a:r>
            <a:r>
              <a:rPr lang="fr-FR" dirty="0"/>
              <a:t> echo_01 </a:t>
            </a:r>
            <a:r>
              <a:rPr lang="fr-FR" dirty="0" err="1"/>
              <a:t>SuperShearingImaging</a:t>
            </a:r>
            <a:r>
              <a:rPr lang="fr-FR" dirty="0"/>
              <a:t> 1680x1050</a:t>
            </a:r>
          </a:p>
          <a:p>
            <a:pPr lvl="1"/>
            <a:r>
              <a:rPr lang="fr-FR" dirty="0"/>
              <a:t>Equivalent 42x26cm</a:t>
            </a:r>
          </a:p>
          <a:p>
            <a:pPr lvl="1"/>
            <a:r>
              <a:rPr lang="fr-FR" dirty="0" err="1"/>
              <a:t>Interest</a:t>
            </a:r>
            <a:r>
              <a:rPr lang="fr-FR" dirty="0"/>
              <a:t> zone </a:t>
            </a:r>
            <a:r>
              <a:rPr lang="fr-FR" dirty="0" err="1"/>
              <a:t>origin</a:t>
            </a:r>
            <a:r>
              <a:rPr lang="fr-FR" dirty="0"/>
              <a:t> 10x4cm // </a:t>
            </a:r>
            <a:r>
              <a:rPr lang="fr-FR" b="1" dirty="0"/>
              <a:t>6x3cm</a:t>
            </a:r>
          </a:p>
          <a:p>
            <a:pPr lvl="1"/>
            <a:r>
              <a:rPr lang="fr-FR" dirty="0"/>
              <a:t>Rectangle size 16x21cm // </a:t>
            </a:r>
            <a:r>
              <a:rPr lang="fr-FR" b="1" dirty="0"/>
              <a:t>23x22cm</a:t>
            </a:r>
          </a:p>
          <a:p>
            <a:pPr lvl="1"/>
            <a:r>
              <a:rPr lang="fr-FR" dirty="0"/>
              <a:t>42cm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1680p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1414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OPTITRACK –MOTIVE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6091989" cy="4351338"/>
          </a:xfrm>
        </p:spPr>
        <p:txBody>
          <a:bodyPr/>
          <a:lstStyle/>
          <a:p>
            <a:r>
              <a:rPr lang="fr-FR" dirty="0" err="1"/>
              <a:t>Prepare</a:t>
            </a:r>
            <a:r>
              <a:rPr lang="fr-FR" dirty="0"/>
              <a:t> the cameras and the capture volume</a:t>
            </a:r>
          </a:p>
          <a:p>
            <a:r>
              <a:rPr lang="fr-FR" dirty="0"/>
              <a:t>Start Motive software </a:t>
            </a:r>
            <a:r>
              <a:rPr lang="fr-FR" dirty="0" err="1"/>
              <a:t>with</a:t>
            </a:r>
            <a:r>
              <a:rPr lang="fr-FR" dirty="0"/>
              <a:t> the USB key ‘ACQ’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26" y="1532022"/>
            <a:ext cx="4572000" cy="3429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3" r="26783"/>
          <a:stretch/>
        </p:blipFill>
        <p:spPr>
          <a:xfrm rot="5400000">
            <a:off x="3058025" y="2136609"/>
            <a:ext cx="1652337" cy="5143500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49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" y="577515"/>
            <a:ext cx="6673516" cy="6063917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fr-FR" dirty="0" err="1"/>
              <a:t>Choose</a:t>
            </a:r>
            <a:r>
              <a:rPr lang="fr-FR" dirty="0"/>
              <a:t> ‘</a:t>
            </a:r>
            <a:r>
              <a:rPr lang="fr-FR" dirty="0" err="1"/>
              <a:t>Perform</a:t>
            </a:r>
            <a:r>
              <a:rPr lang="fr-FR" dirty="0"/>
              <a:t> camera calibration’</a:t>
            </a:r>
          </a:p>
          <a:p>
            <a:pPr lvl="0"/>
            <a:r>
              <a:rPr lang="fr-FR" dirty="0">
                <a:solidFill>
                  <a:srgbClr val="FF0000"/>
                </a:solidFill>
              </a:rPr>
              <a:t>Set the camera settings : </a:t>
            </a:r>
          </a:p>
          <a:p>
            <a:pPr lvl="1"/>
            <a:r>
              <a:rPr lang="fr-FR" dirty="0" err="1">
                <a:solidFill>
                  <a:srgbClr val="FF0000"/>
                </a:solidFill>
              </a:rPr>
              <a:t>Exposure</a:t>
            </a:r>
            <a:r>
              <a:rPr lang="fr-FR" dirty="0">
                <a:solidFill>
                  <a:srgbClr val="FF0000"/>
                </a:solidFill>
              </a:rPr>
              <a:t> : 200 </a:t>
            </a:r>
            <a:r>
              <a:rPr lang="fr-FR" dirty="0" err="1">
                <a:solidFill>
                  <a:srgbClr val="FF0000"/>
                </a:solidFill>
              </a:rPr>
              <a:t>microseconds</a:t>
            </a:r>
            <a:endParaRPr lang="fr-FR" dirty="0">
              <a:solidFill>
                <a:srgbClr val="FF0000"/>
              </a:solidFill>
            </a:endParaRPr>
          </a:p>
          <a:p>
            <a:pPr lvl="1"/>
            <a:r>
              <a:rPr lang="fr-FR" dirty="0" err="1">
                <a:solidFill>
                  <a:srgbClr val="FF0000"/>
                </a:solidFill>
              </a:rPr>
              <a:t>Threshold</a:t>
            </a:r>
            <a:r>
              <a:rPr lang="fr-FR" dirty="0">
                <a:solidFill>
                  <a:srgbClr val="FF0000"/>
                </a:solidFill>
              </a:rPr>
              <a:t> : 250</a:t>
            </a:r>
            <a:endParaRPr lang="fr-FR" dirty="0"/>
          </a:p>
          <a:p>
            <a:pPr lvl="0"/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folder</a:t>
            </a:r>
            <a:r>
              <a:rPr lang="fr-FR" dirty="0"/>
              <a:t> ‘File’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‘</a:t>
            </a:r>
            <a:r>
              <a:rPr lang="fr-FR" dirty="0" err="1"/>
              <a:t>add</a:t>
            </a:r>
            <a:r>
              <a:rPr lang="fr-FR" dirty="0"/>
              <a:t> session </a:t>
            </a:r>
            <a:r>
              <a:rPr lang="fr-FR" dirty="0" err="1"/>
              <a:t>folder</a:t>
            </a:r>
            <a:r>
              <a:rPr lang="fr-FR" dirty="0"/>
              <a:t>’ and </a:t>
            </a:r>
            <a:r>
              <a:rPr lang="fr-FR" dirty="0" err="1"/>
              <a:t>create</a:t>
            </a:r>
            <a:r>
              <a:rPr lang="fr-FR" dirty="0"/>
              <a:t> a new session </a:t>
            </a:r>
            <a:r>
              <a:rPr lang="fr-FR" dirty="0" err="1"/>
              <a:t>folder</a:t>
            </a:r>
            <a:r>
              <a:rPr lang="fr-FR" dirty="0"/>
              <a:t>. </a:t>
            </a:r>
          </a:p>
          <a:p>
            <a:pPr lvl="0"/>
            <a:r>
              <a:rPr lang="fr-FR" dirty="0"/>
              <a:t>(</a:t>
            </a:r>
            <a:r>
              <a:rPr lang="fr-FR" dirty="0" err="1"/>
              <a:t>Verify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no </a:t>
            </a:r>
            <a:r>
              <a:rPr lang="fr-FR" dirty="0" err="1"/>
              <a:t>asset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in the tab ‘</a:t>
            </a:r>
            <a:r>
              <a:rPr lang="fr-FR" dirty="0" err="1"/>
              <a:t>Layout</a:t>
            </a:r>
            <a:r>
              <a:rPr lang="fr-FR" dirty="0"/>
              <a:t>’ </a:t>
            </a:r>
            <a:r>
              <a:rPr lang="fr-FR" dirty="0">
                <a:sym typeface="Wingdings" panose="05000000000000000000" pitchFamily="2" charset="2"/>
              </a:rPr>
              <a:t> ‘Capture’. If </a:t>
            </a:r>
            <a:r>
              <a:rPr lang="fr-FR" dirty="0" err="1">
                <a:sym typeface="Wingdings" panose="05000000000000000000" pitchFamily="2" charset="2"/>
              </a:rPr>
              <a:t>assets</a:t>
            </a:r>
            <a:r>
              <a:rPr lang="fr-FR" dirty="0">
                <a:sym typeface="Wingdings" panose="05000000000000000000" pitchFamily="2" charset="2"/>
              </a:rPr>
              <a:t> are </a:t>
            </a:r>
            <a:r>
              <a:rPr lang="fr-FR" dirty="0" err="1">
                <a:sym typeface="Wingdings" panose="05000000000000000000" pitchFamily="2" charset="2"/>
              </a:rPr>
              <a:t>presents</a:t>
            </a:r>
            <a:r>
              <a:rPr lang="fr-FR" dirty="0">
                <a:sym typeface="Wingdings" panose="05000000000000000000" pitchFamily="2" charset="2"/>
              </a:rPr>
              <a:t> in the </a:t>
            </a:r>
            <a:r>
              <a:rPr lang="fr-FR" dirty="0" err="1">
                <a:sym typeface="Wingdings" panose="05000000000000000000" pitchFamily="2" charset="2"/>
              </a:rPr>
              <a:t>upper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left</a:t>
            </a:r>
            <a:r>
              <a:rPr lang="fr-FR" dirty="0">
                <a:sym typeface="Wingdings" panose="05000000000000000000" pitchFamily="2" charset="2"/>
              </a:rPr>
              <a:t> part of the </a:t>
            </a:r>
            <a:r>
              <a:rPr lang="fr-FR" dirty="0" err="1">
                <a:sym typeface="Wingdings" panose="05000000000000000000" pitchFamily="2" charset="2"/>
              </a:rPr>
              <a:t>window</a:t>
            </a:r>
            <a:r>
              <a:rPr lang="fr-FR" dirty="0">
                <a:sym typeface="Wingdings" panose="05000000000000000000" pitchFamily="2" charset="2"/>
              </a:rPr>
              <a:t>, </a:t>
            </a:r>
            <a:r>
              <a:rPr lang="fr-FR" dirty="0" err="1">
                <a:sym typeface="Wingdings" panose="05000000000000000000" pitchFamily="2" charset="2"/>
              </a:rPr>
              <a:t>delete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them</a:t>
            </a:r>
            <a:r>
              <a:rPr lang="fr-FR" dirty="0">
                <a:sym typeface="Wingdings" panose="05000000000000000000" pitchFamily="2" charset="2"/>
              </a:rPr>
              <a:t>.)</a:t>
            </a:r>
            <a:endParaRPr lang="fr-FR" dirty="0"/>
          </a:p>
          <a:p>
            <a:pPr lvl="0"/>
            <a:r>
              <a:rPr lang="fr-FR" dirty="0"/>
              <a:t>In the tab ‘</a:t>
            </a:r>
            <a:r>
              <a:rPr lang="fr-FR" dirty="0" err="1"/>
              <a:t>layout</a:t>
            </a:r>
            <a:r>
              <a:rPr lang="fr-FR" dirty="0"/>
              <a:t>’ </a:t>
            </a:r>
            <a:r>
              <a:rPr lang="fr-FR" dirty="0">
                <a:sym typeface="Wingdings" panose="05000000000000000000" pitchFamily="2" charset="2"/>
              </a:rPr>
              <a:t> ‘calibration’ </a:t>
            </a:r>
          </a:p>
          <a:p>
            <a:pPr lvl="0"/>
            <a:r>
              <a:rPr lang="fr-FR" dirty="0" err="1"/>
              <a:t>Verify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optiwand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set as ‘CW-250 (250mm)’</a:t>
            </a:r>
          </a:p>
          <a:p>
            <a:pPr lvl="0"/>
            <a:r>
              <a:rPr lang="fr-FR" dirty="0" err="1"/>
              <a:t>Verify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capture volume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empty</a:t>
            </a:r>
            <a:r>
              <a:rPr lang="fr-FR" dirty="0"/>
              <a:t> of markers. </a:t>
            </a:r>
          </a:p>
          <a:p>
            <a:pPr lvl="0"/>
            <a:r>
              <a:rPr lang="fr-FR" dirty="0">
                <a:solidFill>
                  <a:srgbClr val="FF0000"/>
                </a:solidFill>
              </a:rPr>
              <a:t>Click on ‘</a:t>
            </a:r>
            <a:r>
              <a:rPr lang="fr-FR" dirty="0" err="1">
                <a:solidFill>
                  <a:srgbClr val="FF0000"/>
                </a:solidFill>
              </a:rPr>
              <a:t>clear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mask</a:t>
            </a:r>
            <a:r>
              <a:rPr lang="fr-FR" dirty="0">
                <a:solidFill>
                  <a:srgbClr val="FF0000"/>
                </a:solidFill>
              </a:rPr>
              <a:t>’ to </a:t>
            </a:r>
            <a:r>
              <a:rPr lang="fr-FR" dirty="0" err="1">
                <a:solidFill>
                  <a:srgbClr val="FF0000"/>
                </a:solidFill>
              </a:rPr>
              <a:t>remove</a:t>
            </a:r>
            <a:r>
              <a:rPr lang="fr-FR" dirty="0">
                <a:solidFill>
                  <a:srgbClr val="FF0000"/>
                </a:solidFill>
              </a:rPr>
              <a:t> the </a:t>
            </a:r>
            <a:r>
              <a:rPr lang="fr-FR" dirty="0" err="1">
                <a:solidFill>
                  <a:srgbClr val="FF0000"/>
                </a:solidFill>
              </a:rPr>
              <a:t>existing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mask</a:t>
            </a:r>
            <a:r>
              <a:rPr lang="fr-FR" dirty="0">
                <a:solidFill>
                  <a:srgbClr val="FF0000"/>
                </a:solidFill>
              </a:rPr>
              <a:t>. </a:t>
            </a:r>
          </a:p>
          <a:p>
            <a:pPr lvl="0"/>
            <a:r>
              <a:rPr lang="fr-FR" dirty="0"/>
              <a:t>Click on ‘</a:t>
            </a:r>
            <a:r>
              <a:rPr lang="fr-FR" dirty="0" err="1"/>
              <a:t>mask</a:t>
            </a:r>
            <a:r>
              <a:rPr lang="fr-FR" dirty="0"/>
              <a:t> visible’ to </a:t>
            </a:r>
            <a:r>
              <a:rPr lang="fr-FR" dirty="0" err="1"/>
              <a:t>create</a:t>
            </a:r>
            <a:r>
              <a:rPr lang="fr-FR" dirty="0"/>
              <a:t> a camera </a:t>
            </a:r>
            <a:r>
              <a:rPr lang="fr-FR" dirty="0" err="1"/>
              <a:t>mask</a:t>
            </a:r>
            <a:r>
              <a:rPr lang="fr-FR" dirty="0"/>
              <a:t> (suppression of the pixels visible by the cameras).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693" y="256672"/>
            <a:ext cx="4810801" cy="263090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389" b="70608"/>
          <a:stretch/>
        </p:blipFill>
        <p:spPr>
          <a:xfrm>
            <a:off x="7364880" y="2887579"/>
            <a:ext cx="2945148" cy="37538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88693" y="497305"/>
            <a:ext cx="623812" cy="721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2D5D-170D-4D85-833E-DF658BD1E8D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86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1932</TotalTime>
  <Words>4661</Words>
  <Application>Microsoft Office PowerPoint</Application>
  <PresentationFormat>Widescreen</PresentationFormat>
  <Paragraphs>460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Arial</vt:lpstr>
      <vt:lpstr>Calibri</vt:lpstr>
      <vt:lpstr>Calibri Light</vt:lpstr>
      <vt:lpstr>Thème Office</vt:lpstr>
      <vt:lpstr>3D ultrasound tutorial with Slicer 3D and PlusServer</vt:lpstr>
      <vt:lpstr>0 INSTALLATION</vt:lpstr>
      <vt:lpstr>Installation of Slicer extensions</vt:lpstr>
      <vt:lpstr>1.1 CAREFUL !</vt:lpstr>
      <vt:lpstr>First step before anything</vt:lpstr>
      <vt:lpstr>1.2 OPTITRACK CALIBRATION</vt:lpstr>
      <vt:lpstr>PowerPoint Presentation</vt:lpstr>
      <vt:lpstr>OPTITRACK –MOTIVE SOFTWARE</vt:lpstr>
      <vt:lpstr>PowerPoint Presentation</vt:lpstr>
      <vt:lpstr>PowerPoint Presentation</vt:lpstr>
      <vt:lpstr>CASE n°1 : CALIBRATION OF THE ULTRASOUND PROBE TRACKER   If the probe tracker has been moved  If some settings of the ultrasound (like depth) have been modified</vt:lpstr>
      <vt:lpstr>PowerPoint Presentation</vt:lpstr>
      <vt:lpstr>PowerPoint Presentation</vt:lpstr>
      <vt:lpstr>PowerPoint Presentation</vt:lpstr>
      <vt:lpstr>Windows explorer</vt:lpstr>
      <vt:lpstr>2. ULTRASOUND VIDEO</vt:lpstr>
      <vt:lpstr>SuperShearing Imaging ultrasound</vt:lpstr>
      <vt:lpstr>OBS software</vt:lpstr>
      <vt:lpstr>3. TEMPORAL CALIBRATION</vt:lpstr>
      <vt:lpstr>PowerPoint Presentation</vt:lpstr>
      <vt:lpstr>FCAL Software</vt:lpstr>
      <vt:lpstr>PowerPoint Presentation</vt:lpstr>
      <vt:lpstr>PowerPoint Presentation</vt:lpstr>
      <vt:lpstr>4. PROBE CALIBRATION</vt:lpstr>
      <vt:lpstr>When to do it ?</vt:lpstr>
      <vt:lpstr>PowerPoint Presentation</vt:lpstr>
      <vt:lpstr>Plus Server Launcher software</vt:lpstr>
      <vt:lpstr>3D SLICER</vt:lpstr>
      <vt:lpstr>3D SLICER</vt:lpstr>
      <vt:lpstr>3D SLICER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ACQUISITION</vt:lpstr>
      <vt:lpstr>Plus Server Launcher Software</vt:lpstr>
      <vt:lpstr>3D SLICER</vt:lpstr>
      <vt:lpstr>3D SLICER</vt:lpstr>
      <vt:lpstr>3D SLICER</vt:lpstr>
      <vt:lpstr>PowerPoint Presentation</vt:lpstr>
      <vt:lpstr>6. VOLUME RECONSTRUCTION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8. APPENDICES</vt:lpstr>
      <vt:lpstr>CONFIGURATION FILES</vt:lpstr>
      <vt:lpstr>Configuration file ACQUISITION</vt:lpstr>
      <vt:lpstr>PowerPoint Presentation</vt:lpstr>
      <vt:lpstr>Configuration file CALIBRATION</vt:lpstr>
      <vt:lpstr>PowerPoint Presentation</vt:lpstr>
      <vt:lpstr>DATA HIERARCHY IN 3D SLICER</vt:lpstr>
      <vt:lpstr>Data Slicer 3D</vt:lpstr>
      <vt:lpstr>Data Slicer 3D</vt:lpstr>
      <vt:lpstr>Data Slicer 3D</vt:lpstr>
      <vt:lpstr>SAVING OPTION</vt:lpstr>
      <vt:lpstr>Data saving</vt:lpstr>
      <vt:lpstr>PIVOT CALIBRATION</vt:lpstr>
      <vt:lpstr>PowerPoint Presentation</vt:lpstr>
      <vt:lpstr>PowerPoint Presentation</vt:lpstr>
      <vt:lpstr>SPECIFIC TO SUPERSONIC IMAGING ULTRASOUND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 écho 3D</dc:title>
  <dc:creator>Aurelie Sarcher</dc:creator>
  <cp:lastModifiedBy>Aurélie Sarcher</cp:lastModifiedBy>
  <cp:revision>382</cp:revision>
  <dcterms:created xsi:type="dcterms:W3CDTF">2020-09-01T13:34:49Z</dcterms:created>
  <dcterms:modified xsi:type="dcterms:W3CDTF">2023-12-20T17:08:52Z</dcterms:modified>
</cp:coreProperties>
</file>